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9"/>
  </p:notesMasterIdLst>
  <p:sldIdLst>
    <p:sldId id="256" r:id="rId2"/>
    <p:sldId id="354" r:id="rId3"/>
    <p:sldId id="355" r:id="rId4"/>
    <p:sldId id="356" r:id="rId5"/>
    <p:sldId id="353" r:id="rId6"/>
    <p:sldId id="257" r:id="rId7"/>
    <p:sldId id="359" r:id="rId8"/>
    <p:sldId id="360" r:id="rId9"/>
    <p:sldId id="361" r:id="rId10"/>
    <p:sldId id="362" r:id="rId11"/>
    <p:sldId id="363" r:id="rId12"/>
    <p:sldId id="358" r:id="rId13"/>
    <p:sldId id="258" r:id="rId14"/>
    <p:sldId id="330" r:id="rId15"/>
    <p:sldId id="331" r:id="rId16"/>
    <p:sldId id="364" r:id="rId17"/>
    <p:sldId id="333" r:id="rId18"/>
    <p:sldId id="332" r:id="rId19"/>
    <p:sldId id="334" r:id="rId20"/>
    <p:sldId id="357" r:id="rId21"/>
    <p:sldId id="259" r:id="rId22"/>
    <p:sldId id="260" r:id="rId23"/>
    <p:sldId id="261" r:id="rId24"/>
    <p:sldId id="262" r:id="rId25"/>
    <p:sldId id="263" r:id="rId26"/>
    <p:sldId id="264" r:id="rId27"/>
    <p:sldId id="266" r:id="rId28"/>
    <p:sldId id="265" r:id="rId29"/>
    <p:sldId id="267" r:id="rId30"/>
    <p:sldId id="268" r:id="rId31"/>
    <p:sldId id="269" r:id="rId32"/>
    <p:sldId id="270" r:id="rId33"/>
    <p:sldId id="273" r:id="rId34"/>
    <p:sldId id="323" r:id="rId35"/>
    <p:sldId id="324" r:id="rId36"/>
    <p:sldId id="325" r:id="rId37"/>
    <p:sldId id="326" r:id="rId38"/>
    <p:sldId id="327" r:id="rId39"/>
    <p:sldId id="328" r:id="rId40"/>
    <p:sldId id="329" r:id="rId41"/>
    <p:sldId id="274" r:id="rId42"/>
    <p:sldId id="275" r:id="rId43"/>
    <p:sldId id="276" r:id="rId44"/>
    <p:sldId id="277" r:id="rId45"/>
    <p:sldId id="278" r:id="rId46"/>
    <p:sldId id="279" r:id="rId47"/>
    <p:sldId id="280" r:id="rId48"/>
    <p:sldId id="281" r:id="rId49"/>
    <p:sldId id="282"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65" r:id="rId63"/>
    <p:sldId id="367" r:id="rId64"/>
    <p:sldId id="366" r:id="rId65"/>
    <p:sldId id="296" r:id="rId66"/>
    <p:sldId id="297" r:id="rId67"/>
    <p:sldId id="298" r:id="rId68"/>
    <p:sldId id="377" r:id="rId69"/>
    <p:sldId id="368" r:id="rId70"/>
    <p:sldId id="369" r:id="rId71"/>
    <p:sldId id="370" r:id="rId72"/>
    <p:sldId id="371" r:id="rId73"/>
    <p:sldId id="372" r:id="rId74"/>
    <p:sldId id="373" r:id="rId75"/>
    <p:sldId id="375" r:id="rId76"/>
    <p:sldId id="374" r:id="rId77"/>
    <p:sldId id="378" r:id="rId78"/>
    <p:sldId id="379" r:id="rId79"/>
    <p:sldId id="381" r:id="rId80"/>
    <p:sldId id="380" r:id="rId81"/>
    <p:sldId id="382" r:id="rId82"/>
    <p:sldId id="383" r:id="rId83"/>
    <p:sldId id="384" r:id="rId84"/>
    <p:sldId id="299" r:id="rId85"/>
    <p:sldId id="300" r:id="rId86"/>
    <p:sldId id="301" r:id="rId87"/>
    <p:sldId id="303" r:id="rId88"/>
    <p:sldId id="304" r:id="rId89"/>
    <p:sldId id="305" r:id="rId90"/>
    <p:sldId id="302"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0" r:id="rId106"/>
    <p:sldId id="321" r:id="rId107"/>
    <p:sldId id="322"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 id="347" r:id="rId121"/>
    <p:sldId id="348" r:id="rId122"/>
    <p:sldId id="349" r:id="rId123"/>
    <p:sldId id="350" r:id="rId124"/>
    <p:sldId id="352" r:id="rId125"/>
    <p:sldId id="351" r:id="rId126"/>
    <p:sldId id="271" r:id="rId127"/>
    <p:sldId id="272"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066" autoAdjust="0"/>
  </p:normalViewPr>
  <p:slideViewPr>
    <p:cSldViewPr snapToGrid="0" showGuides="1">
      <p:cViewPr varScale="1">
        <p:scale>
          <a:sx n="98" d="100"/>
          <a:sy n="98" d="100"/>
        </p:scale>
        <p:origin x="342" y="90"/>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0AFDE-FF93-473D-AC08-C5F3BB4CE5DA}" type="datetimeFigureOut">
              <a:rPr lang="ko-KR" altLang="en-US" smtClean="0"/>
              <a:t>2018-05-08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6E5-5D84-4737-A905-1079589A8D01}" type="slidenum">
              <a:rPr lang="ko-KR" altLang="en-US" smtClean="0"/>
              <a:t>‹#›</a:t>
            </a:fld>
            <a:endParaRPr lang="ko-KR" altLang="en-US"/>
          </a:p>
        </p:txBody>
      </p:sp>
    </p:spTree>
    <p:extLst>
      <p:ext uri="{BB962C8B-B14F-4D97-AF65-F5344CB8AC3E}">
        <p14:creationId xmlns:p14="http://schemas.microsoft.com/office/powerpoint/2010/main" val="1637828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3.org/Protocols/rfc1341/4_Content-Typ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http://scieng.net/bbs/board.php?bo_table=now&amp;wr_id=68075&amp;device=pc</a:t>
            </a:r>
          </a:p>
          <a:p>
            <a:r>
              <a:rPr lang="en-US" altLang="ko-KR" dirty="0"/>
              <a:t>http://m.ddaily.co.kr/m/m_article.html?no=7429</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a:t>
            </a:fld>
            <a:endParaRPr lang="ko-KR" altLang="en-US"/>
          </a:p>
        </p:txBody>
      </p:sp>
    </p:spTree>
    <p:extLst>
      <p:ext uri="{BB962C8B-B14F-4D97-AF65-F5344CB8AC3E}">
        <p14:creationId xmlns:p14="http://schemas.microsoft.com/office/powerpoint/2010/main" val="143482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Site: </a:t>
            </a:r>
            <a:r>
              <a:rPr lang="en-US" altLang="ko-KR" dirty="0" err="1"/>
              <a:t>filetype</a:t>
            </a:r>
            <a:r>
              <a:rPr lang="en-US" altLang="ko-KR" dirty="0"/>
              <a:t>: link: </a:t>
            </a:r>
            <a:r>
              <a:rPr lang="en-US" altLang="ko-KR" dirty="0" err="1"/>
              <a:t>chache</a:t>
            </a:r>
            <a:r>
              <a:rPr lang="en-US" altLang="ko-KR" dirty="0"/>
              <a:t>:</a:t>
            </a:r>
            <a:r>
              <a:rPr lang="en-US" altLang="ko-KR" baseline="0" dirty="0"/>
              <a:t> </a:t>
            </a:r>
            <a:r>
              <a:rPr lang="en-US" altLang="ko-KR" baseline="0" dirty="0" err="1"/>
              <a:t>intitle</a:t>
            </a:r>
            <a:r>
              <a:rPr lang="en-US" altLang="ko-KR" baseline="0" dirty="0"/>
              <a:t>: </a:t>
            </a:r>
            <a:r>
              <a:rPr lang="en-US" altLang="ko-KR" baseline="0" dirty="0" err="1"/>
              <a:t>inurl</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28</a:t>
            </a:fld>
            <a:endParaRPr lang="ko-KR" altLang="en-US"/>
          </a:p>
        </p:txBody>
      </p:sp>
    </p:spTree>
    <p:extLst>
      <p:ext uri="{BB962C8B-B14F-4D97-AF65-F5344CB8AC3E}">
        <p14:creationId xmlns:p14="http://schemas.microsoft.com/office/powerpoint/2010/main" val="258146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http://www.oracle.com/technetwork/java/javase/downloads/index.html</a:t>
            </a:r>
          </a:p>
          <a:p>
            <a:r>
              <a:rPr lang="en-US" altLang="ko-KR" dirty="0"/>
              <a:t>http://www.oracle.com/technetwork/java/javase/downloads/jdk9-downloads-3848520.html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31</a:t>
            </a:fld>
            <a:endParaRPr lang="ko-KR" altLang="en-US"/>
          </a:p>
        </p:txBody>
      </p:sp>
    </p:spTree>
    <p:extLst>
      <p:ext uri="{BB962C8B-B14F-4D97-AF65-F5344CB8AC3E}">
        <p14:creationId xmlns:p14="http://schemas.microsoft.com/office/powerpoint/2010/main" val="419169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Sqlite</a:t>
            </a:r>
            <a:r>
              <a:rPr lang="ko-KR" altLang="en-US" dirty="0"/>
              <a:t>를 </a:t>
            </a:r>
            <a:r>
              <a:rPr lang="en-US" altLang="ko-KR" dirty="0"/>
              <a:t>CMD </a:t>
            </a:r>
            <a:r>
              <a:rPr lang="ko-KR" altLang="en-US" dirty="0"/>
              <a:t>실행하여 실습이 가능하지만</a:t>
            </a:r>
            <a:r>
              <a:rPr lang="en-US" altLang="ko-KR" dirty="0"/>
              <a:t>, </a:t>
            </a:r>
          </a:p>
          <a:p>
            <a:r>
              <a:rPr lang="ko-KR" altLang="en-US" dirty="0"/>
              <a:t>쉽게 접근하기 위해 </a:t>
            </a:r>
            <a:r>
              <a:rPr lang="en-US" altLang="ko-KR" dirty="0" err="1"/>
              <a:t>sqlite</a:t>
            </a:r>
            <a:r>
              <a:rPr lang="en-US" altLang="ko-KR" dirty="0"/>
              <a:t> browser</a:t>
            </a:r>
            <a:r>
              <a:rPr lang="ko-KR" altLang="en-US" dirty="0"/>
              <a:t>로 실습을 진행</a:t>
            </a:r>
            <a:endParaRPr lang="en-US" altLang="ko-KR" dirty="0"/>
          </a:p>
          <a:p>
            <a:r>
              <a:rPr lang="en-US" altLang="ko-KR" dirty="0"/>
              <a:t>http://blog.simplism.kr/?p=2329</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35</a:t>
            </a:fld>
            <a:endParaRPr lang="ko-KR" altLang="en-US"/>
          </a:p>
        </p:txBody>
      </p:sp>
    </p:spTree>
    <p:extLst>
      <p:ext uri="{BB962C8B-B14F-4D97-AF65-F5344CB8AC3E}">
        <p14:creationId xmlns:p14="http://schemas.microsoft.com/office/powerpoint/2010/main" val="145473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41</a:t>
            </a:fld>
            <a:endParaRPr lang="ko-KR" altLang="en-US"/>
          </a:p>
        </p:txBody>
      </p:sp>
    </p:spTree>
    <p:extLst>
      <p:ext uri="{BB962C8B-B14F-4D97-AF65-F5344CB8AC3E}">
        <p14:creationId xmlns:p14="http://schemas.microsoft.com/office/powerpoint/2010/main" val="254325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소스경로</a:t>
            </a:r>
            <a:r>
              <a:rPr lang="en-US" altLang="ko-KR" dirty="0"/>
              <a:t>: ~\</a:t>
            </a:r>
          </a:p>
          <a:p>
            <a:r>
              <a:rPr lang="en-US" altLang="ko-KR" dirty="0"/>
              <a:t>WebGoat-8.0.0.RELEASE\WebGoat-8.0.0.RELEASE\</a:t>
            </a:r>
            <a:r>
              <a:rPr lang="en-US" altLang="ko-KR" dirty="0" err="1"/>
              <a:t>webgoat</a:t>
            </a:r>
            <a:r>
              <a:rPr lang="en-US" altLang="ko-KR" dirty="0"/>
              <a:t>-lessons\</a:t>
            </a:r>
            <a:r>
              <a:rPr lang="en-US" altLang="ko-KR" dirty="0" err="1"/>
              <a:t>sql</a:t>
            </a:r>
            <a:r>
              <a:rPr lang="en-US" altLang="ko-KR" dirty="0"/>
              <a:t>-injection\</a:t>
            </a:r>
            <a:r>
              <a:rPr lang="en-US" altLang="ko-KR" dirty="0" err="1"/>
              <a:t>src</a:t>
            </a:r>
            <a:r>
              <a:rPr lang="en-US" altLang="ko-KR" dirty="0"/>
              <a:t>\main\java\org\</a:t>
            </a:r>
            <a:r>
              <a:rPr lang="en-US" altLang="ko-KR" dirty="0" err="1"/>
              <a:t>owasp</a:t>
            </a:r>
            <a:r>
              <a:rPr lang="en-US" altLang="ko-KR" dirty="0"/>
              <a:t>\</a:t>
            </a:r>
            <a:r>
              <a:rPr lang="en-US" altLang="ko-KR" dirty="0" err="1"/>
              <a:t>webgoat</a:t>
            </a:r>
            <a:r>
              <a:rPr lang="en-US" altLang="ko-KR" dirty="0"/>
              <a:t>\plugin\introduction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45</a:t>
            </a:fld>
            <a:endParaRPr lang="ko-KR" altLang="en-US"/>
          </a:p>
        </p:txBody>
      </p:sp>
    </p:spTree>
    <p:extLst>
      <p:ext uri="{BB962C8B-B14F-4D97-AF65-F5344CB8AC3E}">
        <p14:creationId xmlns:p14="http://schemas.microsoft.com/office/powerpoint/2010/main" val="37819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SELECT * FROM INFORMATION_SCHEMA.TABLES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47</a:t>
            </a:fld>
            <a:endParaRPr lang="ko-KR" altLang="en-US"/>
          </a:p>
        </p:txBody>
      </p:sp>
    </p:spTree>
    <p:extLst>
      <p:ext uri="{BB962C8B-B14F-4D97-AF65-F5344CB8AC3E}">
        <p14:creationId xmlns:p14="http://schemas.microsoft.com/office/powerpoint/2010/main" val="3646978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교재</a:t>
            </a:r>
            <a:r>
              <a:rPr lang="en-US" altLang="ko-KR" dirty="0"/>
              <a:t>:cookie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53</a:t>
            </a:fld>
            <a:endParaRPr lang="ko-KR" altLang="en-US"/>
          </a:p>
        </p:txBody>
      </p:sp>
    </p:spTree>
    <p:extLst>
      <p:ext uri="{BB962C8B-B14F-4D97-AF65-F5344CB8AC3E}">
        <p14:creationId xmlns:p14="http://schemas.microsoft.com/office/powerpoint/2010/main" val="1509758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쿠키 </a:t>
            </a:r>
            <a:r>
              <a:rPr lang="en-US" altLang="ko-KR" dirty="0"/>
              <a:t>: </a:t>
            </a:r>
            <a:r>
              <a:rPr lang="ko-KR" altLang="en-US" dirty="0"/>
              <a:t>실행불가능한 단순 텍스트 파일</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56</a:t>
            </a:fld>
            <a:endParaRPr lang="ko-KR" altLang="en-US"/>
          </a:p>
        </p:txBody>
      </p:sp>
    </p:spTree>
    <p:extLst>
      <p:ext uri="{BB962C8B-B14F-4D97-AF65-F5344CB8AC3E}">
        <p14:creationId xmlns:p14="http://schemas.microsoft.com/office/powerpoint/2010/main" val="2161002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他사용자의 정보를 추출하는 공격 기법</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a:t>
            </a:r>
            <a:r>
              <a:rPr lang="ko-KR" altLang="en-US" dirty="0" err="1"/>
              <a:t>입력필드</a:t>
            </a:r>
            <a:r>
              <a:rPr lang="ko-KR" altLang="en-US" dirty="0"/>
              <a:t> 스크립트 코드를 필터링해야 함</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if</a:t>
            </a:r>
            <a:r>
              <a:rPr lang="en-US" altLang="ko-KR" baseline="0" dirty="0"/>
              <a:t> not, </a:t>
            </a:r>
            <a:r>
              <a:rPr lang="ko-KR" altLang="en-US" dirty="0"/>
              <a:t>공격자가 스크립트 코드를 실행할 수 있음</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57</a:t>
            </a:fld>
            <a:endParaRPr lang="ko-KR" altLang="en-US"/>
          </a:p>
        </p:txBody>
      </p:sp>
    </p:spTree>
    <p:extLst>
      <p:ext uri="{BB962C8B-B14F-4D97-AF65-F5344CB8AC3E}">
        <p14:creationId xmlns:p14="http://schemas.microsoft.com/office/powerpoint/2010/main" val="396117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http://192.168.110.116:8090/api/v1/getrecord?query=korea&lt;script&gt;alert("AA")&lt;/script&gt;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63</a:t>
            </a:fld>
            <a:endParaRPr lang="ko-KR" altLang="en-US"/>
          </a:p>
        </p:txBody>
      </p:sp>
    </p:spTree>
    <p:extLst>
      <p:ext uri="{BB962C8B-B14F-4D97-AF65-F5344CB8AC3E}">
        <p14:creationId xmlns:p14="http://schemas.microsoft.com/office/powerpoint/2010/main" val="2557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ping,</a:t>
            </a:r>
            <a:r>
              <a:rPr lang="en-US" altLang="ko-KR" baseline="0" dirty="0"/>
              <a:t> </a:t>
            </a:r>
            <a:r>
              <a:rPr lang="en-US" altLang="ko-KR" baseline="0" dirty="0" err="1"/>
              <a:t>arp</a:t>
            </a:r>
            <a:r>
              <a:rPr lang="en-US" altLang="ko-KR" baseline="0" dirty="0"/>
              <a:t> -a</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a:t>
            </a:fld>
            <a:endParaRPr lang="ko-KR" altLang="en-US"/>
          </a:p>
        </p:txBody>
      </p:sp>
    </p:spTree>
    <p:extLst>
      <p:ext uri="{BB962C8B-B14F-4D97-AF65-F5344CB8AC3E}">
        <p14:creationId xmlns:p14="http://schemas.microsoft.com/office/powerpoint/2010/main" val="366119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Did you notice ?! The part of the webpage is not written by Server-side script. </a:t>
            </a:r>
          </a:p>
          <a:p>
            <a:r>
              <a:rPr lang="en-US" altLang="ko-KR" sz="1200" kern="1200" dirty="0">
                <a:solidFill>
                  <a:schemeClr val="tx1"/>
                </a:solidFill>
                <a:effectLst/>
                <a:latin typeface="+mn-lt"/>
                <a:ea typeface="+mn-ea"/>
                <a:cs typeface="+mn-cs"/>
              </a:rPr>
              <a:t>The client side script modifies the content dynamically based on the input.</a:t>
            </a:r>
          </a:p>
          <a:p>
            <a:r>
              <a:rPr lang="en-US" altLang="ko-KR" sz="1200" kern="1200" dirty="0">
                <a:solidFill>
                  <a:schemeClr val="tx1"/>
                </a:solidFill>
                <a:effectLst/>
                <a:latin typeface="+mn-lt"/>
                <a:ea typeface="+mn-ea"/>
                <a:cs typeface="+mn-cs"/>
              </a:rPr>
              <a:t>Everything done with the help of DOM object ‘document’.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65</a:t>
            </a:fld>
            <a:endParaRPr lang="ko-KR" altLang="en-US"/>
          </a:p>
        </p:txBody>
      </p:sp>
    </p:spTree>
    <p:extLst>
      <p:ext uri="{BB962C8B-B14F-4D97-AF65-F5344CB8AC3E}">
        <p14:creationId xmlns:p14="http://schemas.microsoft.com/office/powerpoint/2010/main" val="332366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Why DOM-based XSS matters (https://excess-xss.com/)</a:t>
            </a:r>
          </a:p>
          <a:p>
            <a:r>
              <a:rPr lang="en-US" altLang="ko-KR" dirty="0"/>
              <a:t>In the previous example, JavaScript was not necessary; the server could have generated all the HTML by itself. If the server-side code were free of vulnerabilities, the website would then be safe from XSS.</a:t>
            </a:r>
          </a:p>
          <a:p>
            <a:r>
              <a:rPr lang="en-US" altLang="ko-KR" dirty="0"/>
              <a:t>However, as web applications become more advanced, an increasing amount of HTML is generated by JavaScript on the client-side rather than by the server. Any time content needs to be changed without refreshing the entire page, the update must be performed using JavaScript. Most notably, this is the case when a page is updated after an AJAX request.</a:t>
            </a:r>
          </a:p>
          <a:p>
            <a:r>
              <a:rPr lang="en-US" altLang="ko-KR" dirty="0"/>
              <a:t>This means that XSS vulnerabilities can be present not only in your website's server-side code, but also in your website's client-side JavaScript code. Consequently, even with completely secure server-side code, the client-side code might still unsafely include user input in a DOM update after the page has loaded. If this happens, the client-side code has enabled an XSS attack through no fault of the server-side code.</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66</a:t>
            </a:fld>
            <a:endParaRPr lang="ko-KR" altLang="en-US"/>
          </a:p>
        </p:txBody>
      </p:sp>
    </p:spTree>
    <p:extLst>
      <p:ext uri="{BB962C8B-B14F-4D97-AF65-F5344CB8AC3E}">
        <p14:creationId xmlns:p14="http://schemas.microsoft.com/office/powerpoint/2010/main" val="1037433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host='192.168.110.116'</a:t>
            </a:r>
          </a:p>
          <a:p>
            <a:r>
              <a:rPr lang="en-US" altLang="ko-KR" dirty="0" err="1"/>
              <a:t>mysock</a:t>
            </a:r>
            <a:r>
              <a:rPr lang="en-US" altLang="ko-KR" dirty="0"/>
              <a:t>=</a:t>
            </a:r>
            <a:r>
              <a:rPr lang="en-US" altLang="ko-KR" dirty="0" err="1"/>
              <a:t>socket.socket</a:t>
            </a:r>
            <a:r>
              <a:rPr lang="en-US" altLang="ko-KR" dirty="0"/>
              <a:t>(</a:t>
            </a:r>
            <a:r>
              <a:rPr lang="en-US" altLang="ko-KR" dirty="0" err="1"/>
              <a:t>socket.AF_INET</a:t>
            </a:r>
            <a:r>
              <a:rPr lang="en-US" altLang="ko-KR" dirty="0"/>
              <a:t>, </a:t>
            </a:r>
            <a:r>
              <a:rPr lang="en-US" altLang="ko-KR" dirty="0" err="1"/>
              <a:t>socket.SOCK_STREAM</a:t>
            </a:r>
            <a:r>
              <a:rPr lang="en-US" altLang="ko-KR" dirty="0"/>
              <a:t>)</a:t>
            </a:r>
          </a:p>
          <a:p>
            <a:r>
              <a:rPr lang="en-US" altLang="ko-KR" dirty="0" err="1"/>
              <a:t>addr</a:t>
            </a:r>
            <a:r>
              <a:rPr lang="en-US" altLang="ko-KR" dirty="0"/>
              <a:t>=(host,8000)</a:t>
            </a:r>
          </a:p>
          <a:p>
            <a:r>
              <a:rPr lang="en-US" altLang="ko-KR" dirty="0" err="1"/>
              <a:t>mysock.connect</a:t>
            </a:r>
            <a:r>
              <a:rPr lang="en-US" altLang="ko-KR" dirty="0"/>
              <a:t>(</a:t>
            </a:r>
            <a:r>
              <a:rPr lang="en-US" altLang="ko-KR" dirty="0" err="1"/>
              <a:t>addr</a:t>
            </a:r>
            <a:r>
              <a:rPr lang="en-US" altLang="ko-KR" dirty="0"/>
              <a:t>)</a:t>
            </a:r>
          </a:p>
          <a:p>
            <a:endParaRPr lang="en-US" altLang="ko-KR" dirty="0"/>
          </a:p>
          <a:p>
            <a:r>
              <a:rPr lang="en-US" altLang="ko-KR" dirty="0"/>
              <a:t>try:</a:t>
            </a:r>
          </a:p>
          <a:p>
            <a:r>
              <a:rPr lang="en-US" altLang="ko-KR" dirty="0"/>
              <a:t>    msg=</a:t>
            </a:r>
            <a:r>
              <a:rPr lang="en-US" altLang="ko-KR" dirty="0" err="1"/>
              <a:t>b"This</a:t>
            </a:r>
            <a:r>
              <a:rPr lang="en-US" altLang="ko-KR" dirty="0"/>
              <a:t> is a test\n"</a:t>
            </a:r>
          </a:p>
          <a:p>
            <a:r>
              <a:rPr lang="en-US" altLang="ko-KR" dirty="0"/>
              <a:t>    </a:t>
            </a:r>
            <a:r>
              <a:rPr lang="en-US" altLang="ko-KR" dirty="0" err="1"/>
              <a:t>mysock.sendall</a:t>
            </a:r>
            <a:r>
              <a:rPr lang="en-US" altLang="ko-KR" dirty="0"/>
              <a:t>(msg)</a:t>
            </a:r>
          </a:p>
          <a:p>
            <a:r>
              <a:rPr lang="en-US" altLang="ko-KR" dirty="0"/>
              <a:t>except </a:t>
            </a:r>
            <a:r>
              <a:rPr lang="en-US" altLang="ko-KR" dirty="0" err="1"/>
              <a:t>socket.errno</a:t>
            </a:r>
            <a:r>
              <a:rPr lang="en-US" altLang="ko-KR" dirty="0"/>
              <a:t> as e:</a:t>
            </a:r>
          </a:p>
          <a:p>
            <a:r>
              <a:rPr lang="en-US" altLang="ko-KR" dirty="0"/>
              <a:t>    print("Socket error ", e)</a:t>
            </a:r>
          </a:p>
          <a:p>
            <a:r>
              <a:rPr lang="en-US" altLang="ko-KR" dirty="0"/>
              <a:t>finally:</a:t>
            </a:r>
          </a:p>
          <a:p>
            <a:r>
              <a:rPr lang="en-US" altLang="ko-KR" dirty="0"/>
              <a:t>    </a:t>
            </a:r>
            <a:r>
              <a:rPr lang="en-US" altLang="ko-KR" dirty="0" err="1"/>
              <a:t>mysock.close</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71</a:t>
            </a:fld>
            <a:endParaRPr lang="ko-KR" altLang="en-US"/>
          </a:p>
        </p:txBody>
      </p:sp>
    </p:spTree>
    <p:extLst>
      <p:ext uri="{BB962C8B-B14F-4D97-AF65-F5344CB8AC3E}">
        <p14:creationId xmlns:p14="http://schemas.microsoft.com/office/powerpoint/2010/main" val="281462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tar</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xxvzf</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gz</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python setup.py install</a:t>
            </a:r>
          </a:p>
          <a:p>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http://c8korea.blogspot.kr/2013/04/scapy.html</a:t>
            </a:r>
          </a:p>
          <a:p>
            <a:r>
              <a:rPr lang="en-US" altLang="ko-KR" dirty="0"/>
              <a:t>http://www.packetinside.com/2010/10/scapy-%EC%9D%98-%EB%8B%A4%EC%96%91%ED%95%9C-%EA%B8%B0%EB%8A%A5%EC%9D%84-%EC%9D%B5%ED%98%80%EB%B3%B4%EC%9E%90-%EB%91%90%EB%B2%88%EC%A7%B8.html</a:t>
            </a:r>
          </a:p>
          <a:p>
            <a:r>
              <a:rPr lang="en-US" altLang="ko-KR" dirty="0"/>
              <a:t>http://cybersecurity.tistory.com/category/Python</a:t>
            </a:r>
          </a:p>
          <a:p>
            <a:endParaRPr lang="en-US" altLang="ko-KR" dirty="0"/>
          </a:p>
          <a:p>
            <a:r>
              <a:rPr lang="en-US" altLang="ko-KR" dirty="0"/>
              <a:t>port scan: http://resources.infosecinstitute.com/port-scanning-using-scapy/#gref</a:t>
            </a:r>
          </a:p>
          <a:p>
            <a:r>
              <a:rPr lang="en-US" altLang="ko-KR" dirty="0"/>
              <a:t>              https://toastersecurity.blogspot.kr/2015/12/tcp-103-port-scanning-with-scapy.html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77</a:t>
            </a:fld>
            <a:endParaRPr lang="ko-KR" altLang="en-US"/>
          </a:p>
        </p:txBody>
      </p:sp>
    </p:spTree>
    <p:extLst>
      <p:ext uri="{BB962C8B-B14F-4D97-AF65-F5344CB8AC3E}">
        <p14:creationId xmlns:p14="http://schemas.microsoft.com/office/powerpoint/2010/main" val="3810052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세션관련</a:t>
            </a:r>
            <a:r>
              <a:rPr lang="ko-KR" altLang="en-US" dirty="0"/>
              <a:t> </a:t>
            </a:r>
            <a:r>
              <a:rPr lang="en-US" altLang="ko-KR" dirty="0"/>
              <a:t>example:</a:t>
            </a:r>
          </a:p>
          <a:p>
            <a:r>
              <a:rPr lang="en-US" altLang="ko-KR" dirty="0"/>
              <a:t>http://hamait.tistory.com/269</a:t>
            </a:r>
          </a:p>
          <a:p>
            <a:r>
              <a:rPr lang="en-US" altLang="ko-KR" dirty="0"/>
              <a:t>http://lifeaddict.tistory.com/50</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89</a:t>
            </a:fld>
            <a:endParaRPr lang="ko-KR" altLang="en-US"/>
          </a:p>
        </p:txBody>
      </p:sp>
    </p:spTree>
    <p:extLst>
      <p:ext uri="{BB962C8B-B14F-4D97-AF65-F5344CB8AC3E}">
        <p14:creationId xmlns:p14="http://schemas.microsoft.com/office/powerpoint/2010/main" val="2148249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쿠키값도</a:t>
            </a:r>
            <a:r>
              <a:rPr lang="ko-KR" altLang="en-US" dirty="0"/>
              <a:t> 변경 가능</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95</a:t>
            </a:fld>
            <a:endParaRPr lang="ko-KR" altLang="en-US"/>
          </a:p>
        </p:txBody>
      </p:sp>
    </p:spTree>
    <p:extLst>
      <p:ext uri="{BB962C8B-B14F-4D97-AF65-F5344CB8AC3E}">
        <p14:creationId xmlns:p14="http://schemas.microsoft.com/office/powerpoint/2010/main" val="2976847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인증서란</a:t>
            </a:r>
            <a:r>
              <a:rPr lang="en-US" altLang="ko-KR" dirty="0"/>
              <a:t>, </a:t>
            </a:r>
            <a:r>
              <a:rPr lang="ko-KR" altLang="en-US" dirty="0"/>
              <a:t>서명이나 인감도장과 같은 역할을 하는 전자서명이 특정인에게 유일하게 속한다는 사실을</a:t>
            </a:r>
            <a:br>
              <a:rPr lang="ko-KR" altLang="en-US" dirty="0"/>
            </a:br>
            <a:r>
              <a:rPr lang="ko-KR" altLang="en-US" dirty="0"/>
              <a:t>확인하고 이를 증명하는 전자적 정보를 말하며</a:t>
            </a:r>
            <a:r>
              <a:rPr lang="en-US" altLang="ko-KR" dirty="0"/>
              <a:t>, </a:t>
            </a:r>
            <a:r>
              <a:rPr lang="ko-KR" altLang="en-US" dirty="0"/>
              <a:t>공인인증기관이 발급하는 인증서를 공인인증서라 합니다</a:t>
            </a:r>
            <a:r>
              <a:rPr lang="en-US" altLang="ko-KR" dirty="0"/>
              <a:t>. </a:t>
            </a:r>
            <a:br>
              <a:rPr lang="en-US" altLang="ko-KR" dirty="0"/>
            </a:br>
            <a:r>
              <a:rPr lang="ko-KR" altLang="en-US" dirty="0"/>
              <a:t>공인인증서 내에는 가입자의 전자서명 </a:t>
            </a:r>
            <a:r>
              <a:rPr lang="ko-KR" altLang="en-US" dirty="0" err="1"/>
              <a:t>검증키</a:t>
            </a:r>
            <a:r>
              <a:rPr lang="en-US" altLang="ko-KR" dirty="0"/>
              <a:t>, </a:t>
            </a:r>
            <a:r>
              <a:rPr lang="ko-KR" altLang="en-US" dirty="0"/>
              <a:t>일련번호</a:t>
            </a:r>
            <a:r>
              <a:rPr lang="en-US" altLang="ko-KR" dirty="0"/>
              <a:t>, </a:t>
            </a:r>
            <a:r>
              <a:rPr lang="ko-KR" altLang="en-US" dirty="0" err="1"/>
              <a:t>소유자이름</a:t>
            </a:r>
            <a:r>
              <a:rPr lang="en-US" altLang="ko-KR" dirty="0"/>
              <a:t>, </a:t>
            </a:r>
            <a:r>
              <a:rPr lang="ko-KR" altLang="en-US" dirty="0"/>
              <a:t>유효기간 등의 정보를 포함하고 </a:t>
            </a:r>
            <a:br>
              <a:rPr lang="ko-KR" altLang="en-US" dirty="0"/>
            </a:br>
            <a:r>
              <a:rPr lang="ko-KR" altLang="en-US" dirty="0"/>
              <a:t>있습니다</a:t>
            </a:r>
            <a:r>
              <a:rPr lang="en-US" altLang="ko-KR" dirty="0"/>
              <a:t>. </a:t>
            </a:r>
            <a:r>
              <a:rPr lang="ko-KR" altLang="en-US" dirty="0"/>
              <a:t>따라서</a:t>
            </a:r>
            <a:r>
              <a:rPr lang="en-US" altLang="ko-KR" dirty="0"/>
              <a:t>, </a:t>
            </a:r>
            <a:r>
              <a:rPr lang="ko-KR" altLang="en-US" dirty="0"/>
              <a:t>공인인증서는 거래 당사자의 신원 확인은 물론 문서의 </a:t>
            </a:r>
            <a:r>
              <a:rPr lang="ko-KR" altLang="en-US" dirty="0" err="1"/>
              <a:t>위ㆍ변조</a:t>
            </a:r>
            <a:r>
              <a:rPr lang="ko-KR" altLang="en-US" dirty="0"/>
              <a:t> 방지</a:t>
            </a:r>
            <a:r>
              <a:rPr lang="en-US" altLang="ko-KR" dirty="0"/>
              <a:t>, </a:t>
            </a:r>
            <a:r>
              <a:rPr lang="ko-KR" altLang="en-US" dirty="0" err="1"/>
              <a:t>거래사실의</a:t>
            </a:r>
            <a:r>
              <a:rPr lang="ko-KR" altLang="en-US" dirty="0"/>
              <a:t> 부인 방지 등의 기능을 가지며</a:t>
            </a:r>
            <a:r>
              <a:rPr lang="en-US" altLang="ko-KR" dirty="0"/>
              <a:t>, </a:t>
            </a:r>
            <a:r>
              <a:rPr lang="ko-KR" altLang="en-US" dirty="0"/>
              <a:t>안전한 거래를 보장합니다</a:t>
            </a:r>
            <a:r>
              <a:rPr lang="en-US" altLang="ko-KR" dirty="0"/>
              <a:t>. </a:t>
            </a:r>
          </a:p>
          <a:p>
            <a:r>
              <a:rPr lang="ko-KR" altLang="en-US" dirty="0"/>
              <a:t>출처 </a:t>
            </a:r>
            <a:r>
              <a:rPr lang="en-US" altLang="ko-KR" dirty="0"/>
              <a:t>: https://www.yessign.or.kr/home/subIndex/395.do</a:t>
            </a:r>
          </a:p>
          <a:p>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105</a:t>
            </a:fld>
            <a:endParaRPr lang="ko-KR" altLang="en-US"/>
          </a:p>
        </p:txBody>
      </p:sp>
    </p:spTree>
    <p:extLst>
      <p:ext uri="{BB962C8B-B14F-4D97-AF65-F5344CB8AC3E}">
        <p14:creationId xmlns:p14="http://schemas.microsoft.com/office/powerpoint/2010/main" val="1215918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경량 디렉터리 액세스 프로토콜</a:t>
            </a:r>
            <a:r>
              <a:rPr lang="en-US" altLang="ko-KR" dirty="0"/>
              <a:t>(</a:t>
            </a:r>
            <a:r>
              <a:rPr lang="ko-KR" altLang="en-US" dirty="0"/>
              <a:t>영어</a:t>
            </a:r>
            <a:r>
              <a:rPr lang="en-US" altLang="ko-KR" dirty="0"/>
              <a:t>: Lightweight Directory Access Protocol; LDAP)</a:t>
            </a:r>
            <a:r>
              <a:rPr lang="ko-KR" altLang="en-US" dirty="0"/>
              <a:t>은 </a:t>
            </a:r>
            <a:r>
              <a:rPr lang="en-US" altLang="ko-KR" dirty="0"/>
              <a:t>TCP/IP </a:t>
            </a:r>
            <a:r>
              <a:rPr lang="ko-KR" altLang="en-US" dirty="0"/>
              <a:t>위에서 디렉터리 서비스를 조회하고 수정하는 응용 프로토콜이다</a:t>
            </a:r>
            <a:r>
              <a:rPr lang="en-US" altLang="ko-KR" dirty="0"/>
              <a:t>. (</a:t>
            </a:r>
            <a:r>
              <a:rPr lang="ko-KR" altLang="en-US" dirty="0"/>
              <a:t>출처 </a:t>
            </a:r>
            <a:r>
              <a:rPr lang="en-US" altLang="ko-KR" dirty="0"/>
              <a:t>: Wikipedia)</a:t>
            </a:r>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106</a:t>
            </a:fld>
            <a:endParaRPr lang="ko-KR" altLang="en-US"/>
          </a:p>
        </p:txBody>
      </p:sp>
    </p:spTree>
    <p:extLst>
      <p:ext uri="{BB962C8B-B14F-4D97-AF65-F5344CB8AC3E}">
        <p14:creationId xmlns:p14="http://schemas.microsoft.com/office/powerpoint/2010/main" val="345912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ASCII(American Standard Code for Information Interchange)</a:t>
            </a:r>
            <a:r>
              <a:rPr lang="ko-KR" altLang="en-US" sz="1200" b="0" i="0" u="none" strike="noStrike" kern="1200" baseline="0" dirty="0">
                <a:solidFill>
                  <a:schemeClr val="tx1"/>
                </a:solidFill>
                <a:latin typeface="+mn-lt"/>
                <a:ea typeface="+mn-ea"/>
                <a:cs typeface="+mn-cs"/>
              </a:rPr>
              <a:t>문자는 컴퓨터에서 사용되는 문자의 코딩 값이다</a:t>
            </a:r>
            <a:r>
              <a:rPr lang="en-US" altLang="ko-KR" sz="1200" b="0" i="0" u="none" strike="noStrike" kern="1200" baseline="0" dirty="0">
                <a:solidFill>
                  <a:schemeClr val="tx1"/>
                </a:solidFill>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예를 들어</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문자 “</a:t>
            </a:r>
            <a:r>
              <a:rPr lang="en-US" altLang="ko-KR" sz="1000" kern="1200" dirty="0">
                <a:solidFill>
                  <a:schemeClr val="tx1"/>
                </a:solidFill>
                <a:latin typeface="+mj-ea"/>
                <a:ea typeface="+mn-ea"/>
                <a:cs typeface="+mn-cs"/>
              </a:rPr>
              <a:t>&lt;”</a:t>
            </a:r>
            <a:r>
              <a:rPr lang="ko-KR" altLang="en-US" sz="1000" kern="1200" dirty="0">
                <a:solidFill>
                  <a:schemeClr val="tx1"/>
                </a:solidFill>
                <a:latin typeface="+mj-ea"/>
                <a:ea typeface="+mn-ea"/>
                <a:cs typeface="+mn-cs"/>
              </a:rPr>
              <a:t>는 동일한 의미의 </a:t>
            </a:r>
            <a:r>
              <a:rPr lang="en-US" altLang="ko-KR" sz="1000" kern="1200" dirty="0">
                <a:solidFill>
                  <a:schemeClr val="tx1"/>
                </a:solidFill>
                <a:latin typeface="+mj-ea"/>
                <a:ea typeface="+mn-ea"/>
                <a:cs typeface="+mn-cs"/>
              </a:rPr>
              <a:t>HTML “&amp;</a:t>
            </a:r>
            <a:r>
              <a:rPr lang="en-US" altLang="ko-KR" sz="1000" kern="1200" dirty="0" err="1">
                <a:solidFill>
                  <a:schemeClr val="tx1"/>
                </a:solidFill>
                <a:latin typeface="+mj-ea"/>
                <a:ea typeface="+mn-ea"/>
                <a:cs typeface="+mn-cs"/>
              </a:rPr>
              <a:t>lt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변경한다</a:t>
            </a:r>
            <a:r>
              <a:rPr lang="en-US" altLang="ko-KR" sz="1000" kern="1200" dirty="0">
                <a:solidFill>
                  <a:schemeClr val="tx1"/>
                </a:solidFill>
                <a:latin typeface="+mj-ea"/>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dirty="0">
                <a:solidFill>
                  <a:schemeClr val="tx1"/>
                </a:solidFill>
                <a:latin typeface="+mj-ea"/>
                <a:ea typeface="+mn-ea"/>
                <a:cs typeface="+mn-cs"/>
              </a:rPr>
              <a:t>HTML </a:t>
            </a:r>
            <a:r>
              <a:rPr lang="ko-KR" altLang="en-US" sz="1000" kern="1200" dirty="0" err="1">
                <a:solidFill>
                  <a:schemeClr val="tx1"/>
                </a:solidFill>
                <a:latin typeface="+mj-ea"/>
                <a:ea typeface="+mn-ea"/>
                <a:cs typeface="+mn-cs"/>
              </a:rPr>
              <a:t>엔터티는</a:t>
            </a:r>
            <a:r>
              <a:rPr lang="ko-KR" altLang="en-US" sz="1000" kern="1200" dirty="0">
                <a:solidFill>
                  <a:schemeClr val="tx1"/>
                </a:solidFill>
                <a:latin typeface="+mj-ea"/>
                <a:ea typeface="+mn-ea"/>
                <a:cs typeface="+mn-cs"/>
              </a:rPr>
              <a:t> 대부분의 인터프리터</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특히</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브라우저</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에서 특수한 의미를 가지지 않으며</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단순한 문자로 처리된다</a:t>
            </a:r>
            <a:r>
              <a:rPr lang="en-US" altLang="ko-KR" sz="1000" kern="1200" dirty="0">
                <a:solidFill>
                  <a:schemeClr val="tx1"/>
                </a:solidFill>
                <a:latin typeface="+mj-ea"/>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이렇게 인코딩하면 사용자는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가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로 보이지만 </a:t>
            </a:r>
            <a:r>
              <a:rPr lang="en-US" altLang="ko-KR" sz="1000" kern="1200" dirty="0">
                <a:solidFill>
                  <a:schemeClr val="tx1"/>
                </a:solidFill>
                <a:latin typeface="+mj-ea"/>
                <a:ea typeface="+mn-ea"/>
                <a:cs typeface="+mn-cs"/>
              </a:rPr>
              <a:t>HTML </a:t>
            </a:r>
            <a:r>
              <a:rPr lang="ko-KR" altLang="en-US" sz="1000" kern="1200" dirty="0">
                <a:solidFill>
                  <a:schemeClr val="tx1"/>
                </a:solidFill>
                <a:latin typeface="+mj-ea"/>
                <a:ea typeface="+mn-ea"/>
                <a:cs typeface="+mn-cs"/>
              </a:rPr>
              <a:t>문서에서는 </a:t>
            </a:r>
            <a:r>
              <a:rPr lang="en-US" altLang="ko-KR" sz="1000" kern="1200" dirty="0">
                <a:solidFill>
                  <a:schemeClr val="tx1"/>
                </a:solidFill>
                <a:latin typeface="+mj-ea"/>
                <a:ea typeface="+mn-ea"/>
                <a:cs typeface="+mn-cs"/>
              </a:rPr>
              <a:t>&amp;</a:t>
            </a:r>
            <a:r>
              <a:rPr lang="en-US" altLang="ko-KR" sz="1000" kern="1200" dirty="0" err="1">
                <a:solidFill>
                  <a:schemeClr val="tx1"/>
                </a:solidFill>
                <a:latin typeface="+mj-ea"/>
                <a:ea typeface="+mn-ea"/>
                <a:cs typeface="+mn-cs"/>
              </a:rPr>
              <a:t>lt;script&amp;gt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나타나서 브라우저에서 일반 문자로 인식하고 스크립트로 해석되어 실행되지는 않는다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114</a:t>
            </a:fld>
            <a:endParaRPr lang="ko-KR" altLang="en-US"/>
          </a:p>
        </p:txBody>
      </p:sp>
    </p:spTree>
    <p:extLst>
      <p:ext uri="{BB962C8B-B14F-4D97-AF65-F5344CB8AC3E}">
        <p14:creationId xmlns:p14="http://schemas.microsoft.com/office/powerpoint/2010/main" val="4210718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problem with the above code is that an attacker could use this page as part of a phishing scam by redirecting users to a malicious site. </a:t>
            </a:r>
          </a:p>
          <a:p>
            <a:r>
              <a:rPr lang="en-US" altLang="ko-KR" dirty="0"/>
              <a:t>For example, assume the above code is in the file </a:t>
            </a:r>
            <a:r>
              <a:rPr lang="en-US" altLang="ko-KR" dirty="0" err="1"/>
              <a:t>example.php</a:t>
            </a:r>
            <a:r>
              <a:rPr lang="en-US" altLang="ko-KR" dirty="0"/>
              <a:t>. An attacker could supply a user with the following link:</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118</a:t>
            </a:fld>
            <a:endParaRPr lang="ko-KR" altLang="en-US"/>
          </a:p>
        </p:txBody>
      </p:sp>
    </p:spTree>
    <p:extLst>
      <p:ext uri="{BB962C8B-B14F-4D97-AF65-F5344CB8AC3E}">
        <p14:creationId xmlns:p14="http://schemas.microsoft.com/office/powerpoint/2010/main" val="163550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패킷의 </a:t>
            </a:r>
            <a:r>
              <a:rPr lang="en-US" altLang="ko-KR" dirty="0">
                <a:effectLst/>
              </a:rPr>
              <a:t>MAC </a:t>
            </a:r>
            <a:r>
              <a:rPr lang="ko-KR" altLang="en-US" dirty="0">
                <a:effectLst/>
              </a:rPr>
              <a:t>주소를 읽어 </a:t>
            </a:r>
            <a:r>
              <a:rPr lang="ko-KR" altLang="en-US" dirty="0" err="1">
                <a:effectLst/>
              </a:rPr>
              <a:t>스위칭을</a:t>
            </a:r>
            <a:r>
              <a:rPr lang="ko-KR" altLang="en-US" dirty="0">
                <a:effectLst/>
              </a:rPr>
              <a:t> 하고</a:t>
            </a:r>
            <a:r>
              <a:rPr lang="en-US" altLang="ko-KR" dirty="0">
                <a:effectLst/>
              </a:rPr>
              <a:t>, MAC</a:t>
            </a:r>
            <a:r>
              <a:rPr lang="ko-KR" altLang="en-US" dirty="0">
                <a:effectLst/>
              </a:rPr>
              <a:t>의 </a:t>
            </a:r>
            <a:r>
              <a:rPr lang="en-US" altLang="ko-KR" dirty="0">
                <a:effectLst/>
              </a:rPr>
              <a:t>OSI </a:t>
            </a:r>
            <a:r>
              <a:rPr lang="ko-KR" altLang="en-US" dirty="0">
                <a:effectLst/>
              </a:rPr>
              <a:t>계층 중 </a:t>
            </a:r>
            <a:r>
              <a:rPr lang="en-US" altLang="ko-KR" dirty="0">
                <a:effectLst/>
              </a:rPr>
              <a:t>2</a:t>
            </a:r>
            <a:r>
              <a:rPr lang="ko-KR" altLang="en-US" dirty="0">
                <a:effectLst/>
              </a:rPr>
              <a:t>계층에 해당하기 때문에 </a:t>
            </a:r>
            <a:r>
              <a:rPr lang="en-US" altLang="ko-KR" dirty="0">
                <a:effectLst/>
              </a:rPr>
              <a:t>Layer 2 </a:t>
            </a:r>
            <a:r>
              <a:rPr lang="ko-KR" altLang="en-US" dirty="0" err="1">
                <a:effectLst/>
              </a:rPr>
              <a:t>스위치라</a:t>
            </a:r>
            <a:r>
              <a:rPr lang="ko-KR" altLang="en-US" dirty="0">
                <a:effectLst/>
              </a:rPr>
              <a:t> 한다</a:t>
            </a:r>
            <a:r>
              <a:rPr lang="en-US" altLang="ko-KR" dirty="0">
                <a:effectLst/>
              </a:rPr>
              <a:t>.</a:t>
            </a:r>
          </a:p>
          <a:p>
            <a:r>
              <a:rPr lang="ko-KR" altLang="en-US" dirty="0" err="1">
                <a:effectLst/>
              </a:rPr>
              <a:t>수신패킷의</a:t>
            </a:r>
            <a:r>
              <a:rPr lang="ko-KR" altLang="en-US" dirty="0">
                <a:effectLst/>
              </a:rPr>
              <a:t> 목적지로 전달</a:t>
            </a:r>
            <a:endParaRPr lang="en-US" altLang="ko-KR" dirty="0">
              <a:effectLst/>
            </a:endParaRPr>
          </a:p>
          <a:p>
            <a:r>
              <a:rPr lang="en-US" altLang="ko-KR" dirty="0">
                <a:effectLst/>
              </a:rPr>
              <a:t>Ethernet</a:t>
            </a:r>
            <a:r>
              <a:rPr lang="ko-KR" altLang="en-US" dirty="0">
                <a:effectLst/>
              </a:rPr>
              <a:t>은 기본적으로 </a:t>
            </a:r>
            <a:r>
              <a:rPr lang="en-US" altLang="ko-KR" dirty="0">
                <a:effectLst/>
              </a:rPr>
              <a:t>Broadcasting</a:t>
            </a:r>
            <a:r>
              <a:rPr lang="ko-KR" altLang="en-US" dirty="0">
                <a:effectLst/>
              </a:rPr>
              <a:t>을 사용한다고 했는데</a:t>
            </a:r>
            <a:r>
              <a:rPr lang="en-US" altLang="ko-KR" dirty="0">
                <a:effectLst/>
              </a:rPr>
              <a:t>, </a:t>
            </a:r>
            <a:r>
              <a:rPr lang="ko-KR" altLang="en-US" dirty="0">
                <a:effectLst/>
              </a:rPr>
              <a:t>이것을 개선한 것이 </a:t>
            </a:r>
            <a:r>
              <a:rPr lang="en-US" altLang="ko-KR" dirty="0">
                <a:effectLst/>
              </a:rPr>
              <a:t>L2 </a:t>
            </a:r>
            <a:r>
              <a:rPr lang="en-US" altLang="ko-KR" dirty="0" err="1">
                <a:effectLst/>
              </a:rPr>
              <a:t>Swtich</a:t>
            </a:r>
            <a:r>
              <a:rPr lang="en-US" altLang="ko-KR" dirty="0">
                <a:effectLst/>
              </a:rPr>
              <a:t> </a:t>
            </a:r>
            <a:r>
              <a:rPr lang="ko-KR" altLang="en-US" dirty="0">
                <a:effectLst/>
              </a:rPr>
              <a:t>입니다</a:t>
            </a:r>
            <a:r>
              <a:rPr lang="en-US" altLang="ko-KR" dirty="0">
                <a:effectLst/>
              </a:rPr>
              <a:t>. </a:t>
            </a:r>
            <a:r>
              <a:rPr lang="ko-KR" altLang="en-US" dirty="0">
                <a:effectLst/>
              </a:rPr>
              <a:t>백날 </a:t>
            </a:r>
            <a:r>
              <a:rPr lang="en-US" altLang="ko-KR" dirty="0">
                <a:effectLst/>
              </a:rPr>
              <a:t>Broadcasting</a:t>
            </a:r>
            <a:r>
              <a:rPr lang="ko-KR" altLang="en-US" dirty="0">
                <a:effectLst/>
              </a:rPr>
              <a:t>하던 것을 </a:t>
            </a:r>
            <a:r>
              <a:rPr lang="en-US" altLang="ko-KR" dirty="0">
                <a:effectLst/>
              </a:rPr>
              <a:t>MAC</a:t>
            </a:r>
            <a:r>
              <a:rPr lang="ko-KR" altLang="en-US" dirty="0">
                <a:effectLst/>
              </a:rPr>
              <a:t>어드레스를 읽어서 해당 호스트에만 전달할 수 있게 해주게 되어 </a:t>
            </a:r>
            <a:r>
              <a:rPr lang="ko-KR" altLang="en-US" dirty="0" err="1">
                <a:effectLst/>
              </a:rPr>
              <a:t>호스트간의</a:t>
            </a:r>
            <a:r>
              <a:rPr lang="ko-KR" altLang="en-US" dirty="0">
                <a:effectLst/>
              </a:rPr>
              <a:t> </a:t>
            </a:r>
            <a:r>
              <a:rPr lang="en-US" altLang="ko-KR" dirty="0">
                <a:effectLst/>
              </a:rPr>
              <a:t>Dedicated </a:t>
            </a:r>
            <a:r>
              <a:rPr lang="ko-KR" altLang="en-US" dirty="0">
                <a:effectLst/>
              </a:rPr>
              <a:t>대역폭을 </a:t>
            </a:r>
            <a:r>
              <a:rPr lang="ko-KR" altLang="en-US">
                <a:effectLst/>
              </a:rPr>
              <a:t>제공하게 됩니다</a:t>
            </a:r>
            <a:br>
              <a:rPr lang="en-US" altLang="ko-KR" dirty="0">
                <a:effectLst/>
              </a:rPr>
            </a:br>
            <a:br>
              <a:rPr lang="en-US" altLang="ko-KR" dirty="0">
                <a:effectLst/>
              </a:rPr>
            </a:b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a:t>
            </a:fld>
            <a:endParaRPr lang="ko-KR" altLang="en-US"/>
          </a:p>
        </p:txBody>
      </p:sp>
    </p:spTree>
    <p:extLst>
      <p:ext uri="{BB962C8B-B14F-4D97-AF65-F5344CB8AC3E}">
        <p14:creationId xmlns:p14="http://schemas.microsoft.com/office/powerpoint/2010/main" val="703100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following code is a Java servlet that will receive a GET request with a </a:t>
            </a:r>
            <a:r>
              <a:rPr lang="en-US" altLang="ko-KR" dirty="0" err="1"/>
              <a:t>url</a:t>
            </a:r>
            <a:r>
              <a:rPr lang="en-US" altLang="ko-KR" dirty="0"/>
              <a:t> parameter in the request to redirect the browser to the address specified in the </a:t>
            </a:r>
            <a:r>
              <a:rPr lang="en-US" altLang="ko-KR" dirty="0" err="1"/>
              <a:t>url</a:t>
            </a:r>
            <a:r>
              <a:rPr lang="en-US" altLang="ko-KR" dirty="0"/>
              <a:t> parameter.</a:t>
            </a:r>
          </a:p>
          <a:p>
            <a:r>
              <a:rPr lang="en-US" altLang="ko-KR" dirty="0"/>
              <a:t>The servlet will retrieve the </a:t>
            </a:r>
            <a:r>
              <a:rPr lang="en-US" altLang="ko-KR" dirty="0" err="1"/>
              <a:t>url</a:t>
            </a:r>
            <a:r>
              <a:rPr lang="en-US" altLang="ko-KR" dirty="0"/>
              <a:t> parameter value from the request and send a response to redirect the browser to the </a:t>
            </a:r>
            <a:r>
              <a:rPr lang="en-US" altLang="ko-KR" dirty="0" err="1"/>
              <a:t>url</a:t>
            </a:r>
            <a:r>
              <a:rPr lang="en-US" altLang="ko-KR" dirty="0"/>
              <a:t> address.</a:t>
            </a:r>
          </a:p>
          <a:p>
            <a:r>
              <a:rPr lang="en-US" altLang="ko-KR" dirty="0"/>
              <a:t>The problem with this Java servlet code is that an attacker could use the </a:t>
            </a:r>
            <a:r>
              <a:rPr lang="en-US" altLang="ko-KR" dirty="0" err="1"/>
              <a:t>RedirectServlet</a:t>
            </a:r>
            <a:r>
              <a:rPr lang="en-US" altLang="ko-KR" dirty="0"/>
              <a:t> as part of a e-mail phishing scam to redirect users to a malicious site. </a:t>
            </a:r>
          </a:p>
          <a:p>
            <a:r>
              <a:rPr lang="en-US" altLang="ko-KR" dirty="0"/>
              <a:t>An attacker could send an HTML formatted e-mail directing the user to log into their account by including in the e-mail the following link:</a:t>
            </a:r>
          </a:p>
          <a:p>
            <a:r>
              <a:rPr lang="en-US" altLang="ko-KR" dirty="0"/>
              <a:t>The user may assume that the link is safe since the URL starts with their trusted bank, bank.example.com. However, the user will then be redirected to the attacker's web site (attacker.example.net) which the attacker may have made to appear very similar to bank.example.com. The user may then unwittingly enter credentials into the attacker's web page and compromise their bank account. A Java servlet should never redirect a user to a URL without verifying that the redirect address is a trusted site.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119</a:t>
            </a:fld>
            <a:endParaRPr lang="ko-KR" altLang="en-US"/>
          </a:p>
        </p:txBody>
      </p:sp>
    </p:spTree>
    <p:extLst>
      <p:ext uri="{BB962C8B-B14F-4D97-AF65-F5344CB8AC3E}">
        <p14:creationId xmlns:p14="http://schemas.microsoft.com/office/powerpoint/2010/main" val="594690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example PHP code attempts to secure the form submission process by validating that the user submitting the form has a valid session.</a:t>
            </a:r>
          </a:p>
          <a:p>
            <a:r>
              <a:rPr lang="en-US" altLang="ko-KR" dirty="0"/>
              <a:t>A CSRF attack would not be prevented by this countermeasure because the attacker forges a request through the user's web browser in which a valid session already exists.</a:t>
            </a:r>
          </a:p>
          <a:p>
            <a:r>
              <a:rPr lang="en-US" altLang="ko-KR" dirty="0"/>
              <a:t>The following HTML is intended to allow a user to update a profile.</a:t>
            </a:r>
          </a:p>
          <a:p>
            <a:endParaRPr lang="en-US" altLang="ko-KR" dirty="0"/>
          </a:p>
          <a:p>
            <a:r>
              <a:rPr lang="en-US" altLang="ko-KR" dirty="0"/>
              <a:t>This code may look protected since it checks for a valid session. However, CSRF attacks can be staged from virtually any tag or HTML construct,</a:t>
            </a:r>
          </a:p>
          <a:p>
            <a:r>
              <a:rPr lang="en-US" altLang="ko-KR" dirty="0"/>
              <a:t> including image tags, links, embed or object tags, or other attributes that load background images.</a:t>
            </a:r>
          </a:p>
          <a:p>
            <a:r>
              <a:rPr lang="en-US" altLang="ko-KR" dirty="0"/>
              <a:t>The attacker can then host code that will silently change the username and email address of any user that visits the page while remaining logged in to the target web application. </a:t>
            </a:r>
          </a:p>
          <a:p>
            <a:r>
              <a:rPr lang="en-US" altLang="ko-KR" dirty="0"/>
              <a:t>The code might be an innocent-looking web page such as:</a:t>
            </a:r>
          </a:p>
          <a:p>
            <a:endParaRPr lang="en-US" altLang="ko-KR" dirty="0"/>
          </a:p>
          <a:p>
            <a:r>
              <a:rPr lang="en-US" altLang="ko-KR" dirty="0"/>
              <a:t>Notice how the form contains hidden fields, so when it is loaded into the browser, the user will not notice it. </a:t>
            </a:r>
            <a:r>
              <a:rPr lang="en-US" altLang="ko-KR" b="0" dirty="0"/>
              <a:t>Because</a:t>
            </a:r>
            <a:r>
              <a:rPr lang="en-US" altLang="ko-KR" dirty="0"/>
              <a:t> </a:t>
            </a:r>
            <a:r>
              <a:rPr lang="en-US" altLang="ko-KR" dirty="0" err="1"/>
              <a:t>SendAttack</a:t>
            </a:r>
            <a:r>
              <a:rPr lang="en-US" altLang="ko-KR" dirty="0"/>
              <a:t>() is defined in the body's </a:t>
            </a:r>
            <a:r>
              <a:rPr lang="en-US" altLang="ko-KR" dirty="0" err="1"/>
              <a:t>onload</a:t>
            </a:r>
            <a:r>
              <a:rPr lang="en-US" altLang="ko-KR" dirty="0"/>
              <a:t> attribute,</a:t>
            </a:r>
          </a:p>
          <a:p>
            <a:r>
              <a:rPr lang="en-US" altLang="ko-KR" dirty="0"/>
              <a:t>it will be automatically called when the victim loads the web page.</a:t>
            </a:r>
          </a:p>
          <a:p>
            <a:r>
              <a:rPr lang="en-US" altLang="ko-KR" dirty="0"/>
              <a:t>Assuming that the user is already logged in to victim.example.com, </a:t>
            </a:r>
            <a:r>
              <a:rPr lang="en-US" altLang="ko-KR" dirty="0" err="1"/>
              <a:t>profile.php</a:t>
            </a:r>
            <a:r>
              <a:rPr lang="en-US" altLang="ko-KR" dirty="0"/>
              <a:t> will see that a valid user session has been established, </a:t>
            </a:r>
          </a:p>
          <a:p>
            <a:r>
              <a:rPr lang="en-US" altLang="ko-KR" dirty="0"/>
              <a:t>then update the email address to the attacker's own address. </a:t>
            </a:r>
          </a:p>
          <a:p>
            <a:r>
              <a:rPr lang="en-US" altLang="ko-KR" dirty="0"/>
              <a:t>At this stage, the user's identity has been compromised, and messages sent through this profile could be sent to the attacker's address.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122</a:t>
            </a:fld>
            <a:endParaRPr lang="ko-KR" altLang="en-US"/>
          </a:p>
        </p:txBody>
      </p:sp>
    </p:spTree>
    <p:extLst>
      <p:ext uri="{BB962C8B-B14F-4D97-AF65-F5344CB8AC3E}">
        <p14:creationId xmlns:p14="http://schemas.microsoft.com/office/powerpoint/2010/main" val="3786412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http://blog.naver.com/PostView.nhn?blogId=hyoun1202&amp;logNo=220089322783&amp;parentCategoryNo=&amp;categoryNo=7&amp;viewDate=&amp;isShowPopularPosts=false&amp;from=postView</a:t>
            </a:r>
          </a:p>
          <a:p>
            <a:endParaRPr lang="en-US" altLang="ko-KR" dirty="0"/>
          </a:p>
          <a:p>
            <a:r>
              <a:rPr lang="en-US" altLang="ko-KR" sz="1200" kern="1200" dirty="0">
                <a:solidFill>
                  <a:schemeClr val="tx1"/>
                </a:solidFill>
                <a:effectLst/>
                <a:latin typeface="+mn-lt"/>
                <a:ea typeface="+mn-ea"/>
                <a:cs typeface="+mn-cs"/>
              </a:rPr>
              <a:t>public static String </a:t>
            </a:r>
            <a:r>
              <a:rPr lang="en-US" altLang="ko-KR" sz="1200" kern="1200" dirty="0" err="1">
                <a:solidFill>
                  <a:schemeClr val="tx1"/>
                </a:solidFill>
                <a:effectLst/>
                <a:latin typeface="+mn-lt"/>
                <a:ea typeface="+mn-ea"/>
                <a:cs typeface="+mn-cs"/>
              </a:rPr>
              <a:t>getFileChecksum</a:t>
            </a:r>
            <a:r>
              <a:rPr lang="en-US" altLang="ko-KR" sz="1200" kern="1200" dirty="0">
                <a:solidFill>
                  <a:schemeClr val="tx1"/>
                </a:solidFill>
                <a:effectLst/>
                <a:latin typeface="+mn-lt"/>
                <a:ea typeface="+mn-ea"/>
                <a:cs typeface="+mn-cs"/>
              </a:rPr>
              <a:t>(String filename){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String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for(</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 0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&lt; </a:t>
            </a:r>
            <a:r>
              <a:rPr lang="en-US" altLang="ko-KR" sz="1200" kern="1200" dirty="0" err="1">
                <a:solidFill>
                  <a:schemeClr val="tx1"/>
                </a:solidFill>
                <a:effectLst/>
                <a:latin typeface="+mn-lt"/>
                <a:ea typeface="+mn-ea"/>
                <a:cs typeface="+mn-cs"/>
              </a:rPr>
              <a:t>byteData.length</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sb.append</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Integer.toString</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]&amp;0xff) + 0x100, 16).substring(1));</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checksum = </a:t>
            </a:r>
            <a:r>
              <a:rPr lang="en-US" altLang="ko-KR" sz="1200" kern="1200" dirty="0" err="1">
                <a:solidFill>
                  <a:schemeClr val="tx1"/>
                </a:solidFill>
                <a:effectLst/>
                <a:latin typeface="+mn-lt"/>
                <a:ea typeface="+mn-ea"/>
                <a:cs typeface="+mn-cs"/>
              </a:rPr>
              <a:t>sb.toString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public static byte[]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(String 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result = null;</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InputStream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try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FileInputStream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buffer = new byte[1024];</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MessageDigest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MessageDigest.getInstance</a:t>
            </a:r>
            <a:r>
              <a:rPr lang="en-US" altLang="ko-KR" sz="1200" kern="1200" dirty="0">
                <a:solidFill>
                  <a:schemeClr val="tx1"/>
                </a:solidFill>
                <a:effectLst/>
                <a:latin typeface="+mn-lt"/>
                <a:ea typeface="+mn-ea"/>
                <a:cs typeface="+mn-cs"/>
              </a:rPr>
              <a:t>("SHA-256");</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do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fis.read</a:t>
            </a:r>
            <a:r>
              <a:rPr lang="en-US" altLang="ko-KR" sz="1200" kern="1200" dirty="0">
                <a:solidFill>
                  <a:schemeClr val="tx1"/>
                </a:solidFill>
                <a:effectLst/>
                <a:latin typeface="+mn-lt"/>
                <a:ea typeface="+mn-ea"/>
                <a:cs typeface="+mn-cs"/>
              </a:rPr>
              <a:t>(buffer);</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if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&gt; 0)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mDigest.update</a:t>
            </a:r>
            <a:r>
              <a:rPr lang="en-US" altLang="ko-KR" sz="1200" kern="1200" dirty="0">
                <a:solidFill>
                  <a:schemeClr val="tx1"/>
                </a:solidFill>
                <a:effectLst/>
                <a:latin typeface="+mn-lt"/>
                <a:ea typeface="+mn-ea"/>
                <a:cs typeface="+mn-cs"/>
              </a:rPr>
              <a:t>(buffer, 0,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while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-1);</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fis.close</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result = </a:t>
            </a:r>
            <a:r>
              <a:rPr lang="en-US" altLang="ko-KR" sz="1200" kern="1200" dirty="0" err="1">
                <a:solidFill>
                  <a:schemeClr val="tx1"/>
                </a:solidFill>
                <a:effectLst/>
                <a:latin typeface="+mn-lt"/>
                <a:ea typeface="+mn-ea"/>
                <a:cs typeface="+mn-cs"/>
              </a:rPr>
              <a:t>mDigest.digest</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FileNotFoundException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NoSuchAlgorithmException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IOException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result;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//c0bbc7bcf23736a8560f68f7af73cd974f4a48ab7bb79cb05cedab5c45499901 </a:t>
            </a:r>
            <a:r>
              <a:rPr lang="ko-KR" altLang="ko-KR" sz="1200" kern="1200" dirty="0">
                <a:solidFill>
                  <a:schemeClr val="tx1"/>
                </a:solidFill>
                <a:effectLst/>
                <a:latin typeface="+mn-lt"/>
                <a:ea typeface="+mn-ea"/>
                <a:cs typeface="+mn-cs"/>
              </a:rPr>
              <a:t>와 같은 </a:t>
            </a:r>
            <a:r>
              <a:rPr lang="ko-KR" altLang="ko-KR" sz="1200" kern="1200" dirty="0" err="1">
                <a:solidFill>
                  <a:schemeClr val="tx1"/>
                </a:solidFill>
                <a:effectLst/>
                <a:latin typeface="+mn-lt"/>
                <a:ea typeface="+mn-ea"/>
                <a:cs typeface="+mn-cs"/>
              </a:rPr>
              <a:t>해쉬코드가</a:t>
            </a:r>
            <a:r>
              <a:rPr lang="ko-KR" altLang="ko-KR" sz="1200" kern="1200" dirty="0">
                <a:solidFill>
                  <a:schemeClr val="tx1"/>
                </a:solidFill>
                <a:effectLst/>
                <a:latin typeface="+mn-lt"/>
                <a:ea typeface="+mn-ea"/>
                <a:cs typeface="+mn-cs"/>
              </a:rPr>
              <a:t> 반환된다</a:t>
            </a:r>
            <a:r>
              <a:rPr lang="en-US" altLang="ko-KR" sz="120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125</a:t>
            </a:fld>
            <a:endParaRPr lang="ko-KR" altLang="en-US"/>
          </a:p>
        </p:txBody>
      </p:sp>
    </p:spTree>
    <p:extLst>
      <p:ext uri="{BB962C8B-B14F-4D97-AF65-F5344CB8AC3E}">
        <p14:creationId xmlns:p14="http://schemas.microsoft.com/office/powerpoint/2010/main" val="33762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a:t>
            </a:fld>
            <a:endParaRPr lang="ko-KR" altLang="en-US"/>
          </a:p>
        </p:txBody>
      </p:sp>
    </p:spTree>
    <p:extLst>
      <p:ext uri="{BB962C8B-B14F-4D97-AF65-F5344CB8AC3E}">
        <p14:creationId xmlns:p14="http://schemas.microsoft.com/office/powerpoint/2010/main" val="41773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a:t>
            </a:fld>
            <a:endParaRPr lang="ko-KR" altLang="en-US"/>
          </a:p>
        </p:txBody>
      </p:sp>
    </p:spTree>
    <p:extLst>
      <p:ext uri="{BB962C8B-B14F-4D97-AF65-F5344CB8AC3E}">
        <p14:creationId xmlns:p14="http://schemas.microsoft.com/office/powerpoint/2010/main" val="366968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Transmission Control Protocol</a:t>
            </a:r>
          </a:p>
          <a:p>
            <a:r>
              <a:rPr lang="en-US" altLang="ko-KR" sz="1200" b="0" kern="1200" dirty="0">
                <a:solidFill>
                  <a:schemeClr val="tx1"/>
                </a:solidFill>
                <a:effectLst/>
                <a:latin typeface="+mn-lt"/>
                <a:ea typeface="+mn-ea"/>
                <a:cs typeface="+mn-cs"/>
              </a:rPr>
              <a:t>Internet Protocol</a:t>
            </a:r>
          </a:p>
          <a:p>
            <a:endParaRPr lang="en-US" altLang="ko-KR" sz="1200" b="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ko-KR" altLang="en-US" sz="1200" kern="1200" dirty="0" err="1">
                <a:solidFill>
                  <a:schemeClr val="tx1"/>
                </a:solidFill>
                <a:effectLst/>
                <a:latin typeface="+mn-lt"/>
                <a:ea typeface="+mn-ea"/>
                <a:cs typeface="+mn-cs"/>
              </a:rPr>
              <a:t>참조문서</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hlinkClick r:id="rId3"/>
              </a:rPr>
              <a:t>https://www.w3.org/Protocols/rfc1341/4_Content-Type.html</a:t>
            </a:r>
            <a:endParaRPr lang="ko-KR" altLang="en-US"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form </a:t>
            </a:r>
            <a:r>
              <a:rPr lang="ko-KR" altLang="en-US" sz="1200" kern="1200" dirty="0">
                <a:solidFill>
                  <a:schemeClr val="tx1"/>
                </a:solidFill>
                <a:effectLst/>
                <a:latin typeface="+mn-lt"/>
                <a:ea typeface="+mn-ea"/>
                <a:cs typeface="+mn-cs"/>
              </a:rPr>
              <a:t>형태 </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URLEncoded</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방식 </a:t>
            </a:r>
          </a:p>
          <a:p>
            <a:pPr lvl="1"/>
            <a:r>
              <a:rPr lang="en-US" altLang="ko-KR" sz="1200" kern="1200" dirty="0">
                <a:solidFill>
                  <a:schemeClr val="tx1"/>
                </a:solidFill>
                <a:effectLst/>
                <a:latin typeface="+mn-lt"/>
                <a:ea typeface="+mn-ea"/>
                <a:cs typeface="+mn-cs"/>
              </a:rPr>
              <a:t>application/x-www-form-</a:t>
            </a:r>
            <a:r>
              <a:rPr lang="en-US" altLang="ko-KR" sz="1200" kern="1200" dirty="0" err="1">
                <a:solidFill>
                  <a:schemeClr val="tx1"/>
                </a:solidFill>
                <a:effectLst/>
                <a:latin typeface="+mn-lt"/>
                <a:ea typeface="+mn-ea"/>
                <a:cs typeface="+mn-cs"/>
              </a:rPr>
              <a:t>urlencoded</a:t>
            </a:r>
            <a:endParaRPr lang="en-US" altLang="ko-KR" sz="1200" kern="1200" dirty="0">
              <a:solidFill>
                <a:schemeClr val="tx1"/>
              </a:solidFill>
              <a:effectLst/>
              <a:latin typeface="+mn-lt"/>
              <a:ea typeface="+mn-ea"/>
              <a:cs typeface="+mn-cs"/>
            </a:endParaRPr>
          </a:p>
          <a:p>
            <a:pPr lvl="1"/>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 </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쿼리 문자열</a:t>
            </a:r>
          </a:p>
          <a:p>
            <a:r>
              <a:rPr lang="en-US" altLang="ko-KR" sz="1200" kern="1200" dirty="0" err="1">
                <a:solidFill>
                  <a:schemeClr val="tx1"/>
                </a:solidFill>
                <a:effectLst/>
                <a:latin typeface="+mn-lt"/>
                <a:ea typeface="+mn-ea"/>
                <a:cs typeface="+mn-cs"/>
              </a:rPr>
              <a:t>json</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형태 </a:t>
            </a:r>
          </a:p>
          <a:p>
            <a:pPr lvl="1"/>
            <a:r>
              <a:rPr lang="en-US" altLang="ko-KR" sz="1200" kern="1200" dirty="0">
                <a:solidFill>
                  <a:schemeClr val="tx1"/>
                </a:solidFill>
                <a:effectLst/>
                <a:latin typeface="+mn-lt"/>
                <a:ea typeface="+mn-ea"/>
                <a:cs typeface="+mn-cs"/>
              </a:rPr>
              <a:t>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ko-KR" altLang="en-US" sz="1200" kern="1200" dirty="0" err="1">
                <a:solidFill>
                  <a:schemeClr val="tx1"/>
                </a:solidFill>
                <a:effectLst/>
                <a:latin typeface="+mn-lt"/>
                <a:ea typeface="+mn-ea"/>
                <a:cs typeface="+mn-cs"/>
              </a:rPr>
              <a:t>멀티파트</a:t>
            </a:r>
            <a:r>
              <a:rPr lang="ko-KR" altLang="en-US" sz="1200" kern="1200" dirty="0">
                <a:solidFill>
                  <a:schemeClr val="tx1"/>
                </a:solidFill>
                <a:effectLst/>
                <a:latin typeface="+mn-lt"/>
                <a:ea typeface="+mn-ea"/>
                <a:cs typeface="+mn-cs"/>
              </a:rPr>
              <a:t> 형태 </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이진파일</a:t>
            </a:r>
            <a:r>
              <a:rPr lang="ko-KR" altLang="en-US" sz="1200" kern="1200" dirty="0">
                <a:solidFill>
                  <a:schemeClr val="tx1"/>
                </a:solidFill>
                <a:effectLst/>
                <a:latin typeface="+mn-lt"/>
                <a:ea typeface="+mn-ea"/>
                <a:cs typeface="+mn-cs"/>
              </a:rPr>
              <a:t> 넘길 때 사용</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하나의 </a:t>
            </a:r>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바디에 파트를 나눠서 작성 </a:t>
            </a:r>
          </a:p>
          <a:p>
            <a:pPr lvl="1"/>
            <a:r>
              <a:rPr lang="en-US" altLang="ko-KR" sz="1200" kern="1200" dirty="0">
                <a:solidFill>
                  <a:schemeClr val="tx1"/>
                </a:solidFill>
                <a:effectLst/>
                <a:latin typeface="+mn-lt"/>
                <a:ea typeface="+mn-ea"/>
                <a:cs typeface="+mn-cs"/>
              </a:rPr>
              <a:t>boundary</a:t>
            </a:r>
            <a:r>
              <a:rPr lang="ko-KR" altLang="en-US" sz="1200" kern="1200" dirty="0">
                <a:solidFill>
                  <a:schemeClr val="tx1"/>
                </a:solidFill>
                <a:effectLst/>
                <a:latin typeface="+mn-lt"/>
                <a:ea typeface="+mn-ea"/>
                <a:cs typeface="+mn-cs"/>
              </a:rPr>
              <a:t>는 파트 </a:t>
            </a:r>
            <a:r>
              <a:rPr lang="ko-KR" altLang="en-US" sz="1200" kern="1200" dirty="0" err="1">
                <a:solidFill>
                  <a:schemeClr val="tx1"/>
                </a:solidFill>
                <a:effectLst/>
                <a:latin typeface="+mn-lt"/>
                <a:ea typeface="+mn-ea"/>
                <a:cs typeface="+mn-cs"/>
              </a:rPr>
              <a:t>구분자</a:t>
            </a:r>
            <a:endParaRPr lang="ko-KR" altLang="en-US" sz="1200" kern="1200" dirty="0">
              <a:solidFill>
                <a:schemeClr val="tx1"/>
              </a:solidFill>
              <a:effectLst/>
              <a:latin typeface="+mn-lt"/>
              <a:ea typeface="+mn-ea"/>
              <a:cs typeface="+mn-cs"/>
            </a:endParaRPr>
          </a:p>
          <a:p>
            <a:pPr lvl="1"/>
            <a:r>
              <a:rPr lang="en-US" altLang="ko-KR" sz="1200" kern="1200" dirty="0">
                <a:solidFill>
                  <a:schemeClr val="tx1"/>
                </a:solidFill>
                <a:effectLst/>
                <a:latin typeface="+mn-lt"/>
                <a:ea typeface="+mn-ea"/>
                <a:cs typeface="+mn-cs"/>
              </a:rPr>
              <a:t>multipart/form-data: boundary=frontier</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a:t>
            </a:fld>
            <a:endParaRPr lang="ko-KR" altLang="en-US"/>
          </a:p>
        </p:txBody>
      </p:sp>
    </p:spTree>
    <p:extLst>
      <p:ext uri="{BB962C8B-B14F-4D97-AF65-F5344CB8AC3E}">
        <p14:creationId xmlns:p14="http://schemas.microsoft.com/office/powerpoint/2010/main" val="84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en-US" altLang="ko-KR" sz="1200" kern="1200" dirty="0">
                <a:solidFill>
                  <a:schemeClr val="tx1"/>
                </a:solidFill>
                <a:effectLst/>
                <a:latin typeface="+mn-lt"/>
                <a:ea typeface="+mn-ea"/>
                <a:cs typeface="+mn-cs"/>
              </a:rPr>
              <a:t>•text/plain, text/html</a:t>
            </a:r>
          </a:p>
          <a:p>
            <a:r>
              <a:rPr lang="en-US" altLang="ko-KR" sz="1200" kern="1200" dirty="0">
                <a:solidFill>
                  <a:schemeClr val="tx1"/>
                </a:solidFill>
                <a:effectLst/>
                <a:latin typeface="+mn-lt"/>
                <a:ea typeface="+mn-ea"/>
                <a:cs typeface="+mn-cs"/>
              </a:rPr>
              <a:t>•application/xml, 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•image/</a:t>
            </a:r>
            <a:r>
              <a:rPr lang="en-US" altLang="ko-KR" sz="1200" kern="1200" dirty="0" err="1">
                <a:solidFill>
                  <a:schemeClr val="tx1"/>
                </a:solidFill>
                <a:effectLst/>
                <a:latin typeface="+mn-lt"/>
                <a:ea typeface="+mn-ea"/>
                <a:cs typeface="+mn-cs"/>
              </a:rPr>
              <a:t>png</a:t>
            </a:r>
            <a:r>
              <a:rPr lang="en-US" altLang="ko-KR" sz="1200" kern="1200" dirty="0">
                <a:solidFill>
                  <a:schemeClr val="tx1"/>
                </a:solidFill>
                <a:effectLst/>
                <a:latin typeface="+mn-lt"/>
                <a:ea typeface="+mn-ea"/>
                <a:cs typeface="+mn-cs"/>
              </a:rPr>
              <a:t>, image/jpg</a:t>
            </a:r>
          </a:p>
          <a:p>
            <a:r>
              <a:rPr lang="en-US" altLang="ko-KR" sz="1200" kern="1200" dirty="0">
                <a:solidFill>
                  <a:schemeClr val="tx1"/>
                </a:solidFill>
                <a:effectLst/>
                <a:latin typeface="+mn-lt"/>
                <a:ea typeface="+mn-ea"/>
                <a:cs typeface="+mn-cs"/>
              </a:rPr>
              <a:t>•audio/mp3, video/mp4</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15</a:t>
            </a:fld>
            <a:endParaRPr lang="ko-KR" altLang="en-US"/>
          </a:p>
        </p:txBody>
      </p:sp>
    </p:spTree>
    <p:extLst>
      <p:ext uri="{BB962C8B-B14F-4D97-AF65-F5344CB8AC3E}">
        <p14:creationId xmlns:p14="http://schemas.microsoft.com/office/powerpoint/2010/main" val="324169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Set-Cookie</a:t>
            </a:r>
            <a:endParaRPr lang="ko-KR" altLang="en-US" dirty="0">
              <a:effectLst/>
            </a:endParaRPr>
          </a:p>
          <a:p>
            <a:r>
              <a:rPr lang="en-US" altLang="ko-KR" sz="1200" kern="1200" dirty="0">
                <a:solidFill>
                  <a:schemeClr val="tx1"/>
                </a:solidFill>
                <a:effectLst/>
                <a:latin typeface="+mn-lt"/>
                <a:ea typeface="+mn-ea"/>
                <a:cs typeface="+mn-cs"/>
              </a:rPr>
              <a:t>Set-Cookie: name=value [; option ]</a:t>
            </a:r>
            <a:endParaRPr lang="ko-KR" altLang="en-US" dirty="0">
              <a:effectLst/>
            </a:endParaRPr>
          </a:p>
          <a:p>
            <a:r>
              <a:rPr lang="en-US" altLang="ko-KR" sz="1200" kern="1200" dirty="0">
                <a:solidFill>
                  <a:schemeClr val="tx1"/>
                </a:solidFill>
                <a:effectLst/>
                <a:latin typeface="+mn-lt"/>
                <a:ea typeface="+mn-ea"/>
                <a:cs typeface="+mn-cs"/>
              </a:rPr>
              <a:t>U R L</a:t>
            </a:r>
            <a:r>
              <a:rPr lang="ko-KR" altLang="en-US" sz="1200" kern="1200" dirty="0">
                <a:solidFill>
                  <a:schemeClr val="tx1"/>
                </a:solidFill>
                <a:effectLst/>
                <a:latin typeface="+mn-lt"/>
                <a:ea typeface="+mn-ea"/>
                <a:cs typeface="+mn-cs"/>
              </a:rPr>
              <a:t>을 위해 보유한 정보의 이름</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값 쌍을 포함한다</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넷스케이프</a:t>
            </a:r>
            <a:r>
              <a:rPr lang="ko-KR" altLang="en-US" sz="1200" kern="1200" dirty="0">
                <a:solidFill>
                  <a:schemeClr val="tx1"/>
                </a:solidFill>
                <a:effectLst/>
                <a:latin typeface="+mn-lt"/>
                <a:ea typeface="+mn-ea"/>
                <a:cs typeface="+mn-cs"/>
              </a:rPr>
              <a:t> 쿠키를 지원하기 위</a:t>
            </a:r>
            <a:endParaRPr lang="ko-KR" altLang="en-US" dirty="0">
              <a:effectLst/>
            </a:endParaRPr>
          </a:p>
          <a:p>
            <a:r>
              <a:rPr lang="ko-KR" altLang="en-US" sz="1200" kern="1200" dirty="0">
                <a:solidFill>
                  <a:schemeClr val="tx1"/>
                </a:solidFill>
                <a:effectLst/>
                <a:latin typeface="+mn-lt"/>
                <a:ea typeface="+mn-ea"/>
                <a:cs typeface="+mn-cs"/>
              </a:rPr>
              <a:t>한 것으로 </a:t>
            </a:r>
            <a:r>
              <a:rPr lang="en-US" altLang="ko-KR" sz="1200" kern="1200" dirty="0">
                <a:solidFill>
                  <a:schemeClr val="tx1"/>
                </a:solidFill>
                <a:effectLst/>
                <a:latin typeface="+mn-lt"/>
                <a:ea typeface="+mn-ea"/>
                <a:cs typeface="+mn-cs"/>
              </a:rPr>
              <a:t>HTTP </a:t>
            </a:r>
            <a:r>
              <a:rPr lang="ko-KR" altLang="en-US" sz="1200" kern="1200" dirty="0">
                <a:solidFill>
                  <a:schemeClr val="tx1"/>
                </a:solidFill>
                <a:effectLst/>
                <a:latin typeface="+mn-lt"/>
                <a:ea typeface="+mn-ea"/>
                <a:cs typeface="+mn-cs"/>
              </a:rPr>
              <a:t>표준에는 포함되어 있지 않다</a:t>
            </a:r>
            <a:r>
              <a:rPr lang="en-US" altLang="ko-KR" sz="1200" kern="1200" dirty="0">
                <a:solidFill>
                  <a:schemeClr val="tx1"/>
                </a:solidFill>
                <a:effectLst/>
                <a:latin typeface="+mn-lt"/>
                <a:ea typeface="+mn-ea"/>
                <a:cs typeface="+mn-cs"/>
              </a:rPr>
              <a:t>. </a:t>
            </a:r>
            <a:endParaRPr lang="ko-KR" altLang="en-US" dirty="0">
              <a:effectLst/>
            </a:endParaRPr>
          </a:p>
          <a:p>
            <a:r>
              <a:rPr lang="ko-KR" altLang="en-US" sz="1200" kern="1200" dirty="0">
                <a:solidFill>
                  <a:schemeClr val="tx1"/>
                </a:solidFill>
                <a:effectLst/>
                <a:latin typeface="+mn-lt"/>
                <a:ea typeface="+mn-ea"/>
                <a:cs typeface="+mn-cs"/>
              </a:rPr>
              <a:t>옵션의 예</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expires=date</a:t>
            </a:r>
            <a:endParaRPr lang="ko-KR" altLang="en-US" dirty="0">
              <a:effectLst/>
            </a:endParaRPr>
          </a:p>
          <a:p>
            <a:r>
              <a:rPr lang="ko-KR" altLang="en-US" sz="1200" kern="1200" dirty="0">
                <a:solidFill>
                  <a:schemeClr val="tx1"/>
                </a:solidFill>
                <a:effectLst/>
                <a:latin typeface="+mn-lt"/>
                <a:ea typeface="+mn-ea"/>
                <a:cs typeface="+mn-cs"/>
              </a:rPr>
              <a:t>지정된 날짜가 지나면 쿠키가 유효하지 않게 된다</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path=pathname</a:t>
            </a:r>
            <a:endParaRPr lang="ko-KR" altLang="en-US" dirty="0">
              <a:effectLst/>
            </a:endParaRPr>
          </a:p>
          <a:p>
            <a:r>
              <a:rPr lang="ko-KR" altLang="en-US" sz="1200" kern="1200" dirty="0">
                <a:solidFill>
                  <a:schemeClr val="tx1"/>
                </a:solidFill>
                <a:effectLst/>
                <a:latin typeface="+mn-lt"/>
                <a:ea typeface="+mn-ea"/>
                <a:cs typeface="+mn-cs"/>
              </a:rPr>
              <a:t>쿠키가 유효한</a:t>
            </a:r>
            <a:r>
              <a:rPr lang="en-US" altLang="ko-KR" sz="1200" kern="1200" dirty="0">
                <a:solidFill>
                  <a:schemeClr val="tx1"/>
                </a:solidFill>
                <a:effectLst/>
                <a:latin typeface="+mn-lt"/>
                <a:ea typeface="+mn-ea"/>
                <a:cs typeface="+mn-cs"/>
              </a:rPr>
              <a:t>URL </a:t>
            </a:r>
            <a:r>
              <a:rPr lang="ko-KR" altLang="en-US" sz="1200" kern="1200" dirty="0">
                <a:solidFill>
                  <a:schemeClr val="tx1"/>
                </a:solidFill>
                <a:effectLst/>
                <a:latin typeface="+mn-lt"/>
                <a:ea typeface="+mn-ea"/>
                <a:cs typeface="+mn-cs"/>
              </a:rPr>
              <a:t>범위</a:t>
            </a:r>
            <a:endParaRPr lang="ko-KR" altLang="en-US" dirty="0">
              <a:effectLst/>
            </a:endParaRPr>
          </a:p>
          <a:p>
            <a:r>
              <a:rPr lang="en-US" altLang="ko-KR" sz="1200" kern="1200" dirty="0">
                <a:solidFill>
                  <a:schemeClr val="tx1"/>
                </a:solidFill>
                <a:effectLst/>
                <a:latin typeface="+mn-lt"/>
                <a:ea typeface="+mn-ea"/>
                <a:cs typeface="+mn-cs"/>
              </a:rPr>
              <a:t>domain=</a:t>
            </a:r>
            <a:r>
              <a:rPr lang="en-US" altLang="ko-KR" sz="1200" kern="1200" dirty="0" err="1">
                <a:solidFill>
                  <a:schemeClr val="tx1"/>
                </a:solidFill>
                <a:effectLst/>
                <a:latin typeface="+mn-lt"/>
                <a:ea typeface="+mn-ea"/>
                <a:cs typeface="+mn-cs"/>
              </a:rPr>
              <a:t>domain_name</a:t>
            </a:r>
            <a:endParaRPr lang="ko-KR" altLang="en-US" dirty="0">
              <a:effectLst/>
            </a:endParaRPr>
          </a:p>
          <a:p>
            <a:r>
              <a:rPr lang="ko-KR" altLang="en-US" sz="1200" kern="1200" dirty="0">
                <a:solidFill>
                  <a:schemeClr val="tx1"/>
                </a:solidFill>
                <a:effectLst/>
                <a:latin typeface="+mn-lt"/>
                <a:ea typeface="+mn-ea"/>
                <a:cs typeface="+mn-cs"/>
              </a:rPr>
              <a:t>쿠키가 유효한 </a:t>
            </a:r>
            <a:r>
              <a:rPr lang="ko-KR" altLang="en-US" sz="1200" kern="1200" dirty="0" err="1">
                <a:solidFill>
                  <a:schemeClr val="tx1"/>
                </a:solidFill>
                <a:effectLst/>
                <a:latin typeface="+mn-lt"/>
                <a:ea typeface="+mn-ea"/>
                <a:cs typeface="+mn-cs"/>
              </a:rPr>
              <a:t>도메인명의</a:t>
            </a:r>
            <a:r>
              <a:rPr lang="ko-KR" altLang="en-US" sz="1200" kern="1200" dirty="0">
                <a:solidFill>
                  <a:schemeClr val="tx1"/>
                </a:solidFill>
                <a:effectLst/>
                <a:latin typeface="+mn-lt"/>
                <a:ea typeface="+mn-ea"/>
                <a:cs typeface="+mn-cs"/>
              </a:rPr>
              <a:t> 범위</a:t>
            </a:r>
            <a:endParaRPr lang="ko-KR" altLang="en-US" dirty="0">
              <a:effectLst/>
            </a:endParaRPr>
          </a:p>
          <a:p>
            <a:r>
              <a:rPr lang="en-US" altLang="ko-KR" sz="1200" kern="1200" dirty="0">
                <a:solidFill>
                  <a:schemeClr val="tx1"/>
                </a:solidFill>
                <a:effectLst/>
                <a:latin typeface="+mn-lt"/>
                <a:ea typeface="+mn-ea"/>
                <a:cs typeface="+mn-cs"/>
              </a:rPr>
              <a:t>secure</a:t>
            </a:r>
            <a:endParaRPr lang="ko-KR" altLang="en-US" dirty="0">
              <a:effectLst/>
            </a:endParaRPr>
          </a:p>
          <a:p>
            <a:r>
              <a:rPr lang="ko-KR" altLang="en-US" sz="1200" kern="1200" dirty="0">
                <a:solidFill>
                  <a:schemeClr val="tx1"/>
                </a:solidFill>
                <a:effectLst/>
                <a:latin typeface="+mn-lt"/>
                <a:ea typeface="+mn-ea"/>
                <a:cs typeface="+mn-cs"/>
              </a:rPr>
              <a:t>보안이 적용된 </a:t>
            </a:r>
            <a:r>
              <a:rPr lang="ko-KR" altLang="en-US" sz="1200" kern="1200" dirty="0" err="1">
                <a:solidFill>
                  <a:schemeClr val="tx1"/>
                </a:solidFill>
                <a:effectLst/>
                <a:latin typeface="+mn-lt"/>
                <a:ea typeface="+mn-ea"/>
                <a:cs typeface="+mn-cs"/>
              </a:rPr>
              <a:t>연결에서만</a:t>
            </a:r>
            <a:r>
              <a:rPr lang="ko-KR" altLang="en-US" sz="1200" kern="1200" dirty="0">
                <a:solidFill>
                  <a:schemeClr val="tx1"/>
                </a:solidFill>
                <a:effectLst/>
                <a:latin typeface="+mn-lt"/>
                <a:ea typeface="+mn-ea"/>
                <a:cs typeface="+mn-cs"/>
              </a:rPr>
              <a:t> 쿠키를 반환한다</a:t>
            </a:r>
            <a:r>
              <a:rPr lang="en-US" altLang="ko-KR" sz="1200" kern="1200" dirty="0">
                <a:solidFill>
                  <a:schemeClr val="tx1"/>
                </a:solidFill>
                <a:effectLst/>
                <a:latin typeface="+mn-lt"/>
                <a:ea typeface="+mn-ea"/>
                <a:cs typeface="+mn-cs"/>
              </a:rPr>
              <a:t>.</a:t>
            </a:r>
            <a:endParaRPr lang="ko-KR" altLang="en-US" dirty="0">
              <a:effectLst/>
            </a:endParaRPr>
          </a:p>
          <a:p>
            <a:r>
              <a:rPr lang="ko-KR" altLang="en-US" sz="1200" kern="1200" dirty="0">
                <a:solidFill>
                  <a:schemeClr val="tx1"/>
                </a:solidFill>
                <a:effectLst/>
                <a:latin typeface="+mn-lt"/>
                <a:ea typeface="+mn-ea"/>
                <a:cs typeface="+mn-cs"/>
              </a:rPr>
              <a:t> </a:t>
            </a:r>
            <a:endParaRPr lang="ko-KR" altLang="en-US"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17</a:t>
            </a:fld>
            <a:endParaRPr lang="ko-KR" altLang="en-US"/>
          </a:p>
        </p:txBody>
      </p:sp>
    </p:spTree>
    <p:extLst>
      <p:ext uri="{BB962C8B-B14F-4D97-AF65-F5344CB8AC3E}">
        <p14:creationId xmlns:p14="http://schemas.microsoft.com/office/powerpoint/2010/main" val="170702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 1.1 </a:t>
            </a:r>
            <a:r>
              <a:rPr lang="ko-KR" altLang="en-US" dirty="0"/>
              <a:t>하위 호환됨 </a:t>
            </a:r>
            <a:r>
              <a:rPr lang="en-US" altLang="ko-KR" dirty="0"/>
              <a:t>(1.0 </a:t>
            </a:r>
            <a:r>
              <a:rPr lang="ko-KR" altLang="en-US" dirty="0"/>
              <a:t>헤더를 사용해도 정상 동작하나</a:t>
            </a:r>
            <a:r>
              <a:rPr lang="en-US" altLang="ko-KR" dirty="0"/>
              <a:t>, </a:t>
            </a:r>
            <a:r>
              <a:rPr lang="ko-KR" altLang="en-US" dirty="0" err="1"/>
              <a:t>중복선언된</a:t>
            </a:r>
            <a:r>
              <a:rPr lang="ko-KR" altLang="en-US" dirty="0"/>
              <a:t> 경우는 </a:t>
            </a:r>
            <a:r>
              <a:rPr lang="en-US" altLang="ko-KR" dirty="0"/>
              <a:t>1.1</a:t>
            </a:r>
            <a:r>
              <a:rPr lang="ko-KR" altLang="en-US" dirty="0"/>
              <a:t>에 정의된 것이 우선함</a:t>
            </a:r>
            <a:r>
              <a:rPr lang="en-US" altLang="ko-KR" dirty="0"/>
              <a:t>)</a:t>
            </a:r>
          </a:p>
          <a:p>
            <a:endParaRPr lang="en-US" altLang="ko-KR" dirty="0"/>
          </a:p>
          <a:p>
            <a:r>
              <a:rPr lang="ko-KR" altLang="en-US" dirty="0" err="1"/>
              <a:t>컨텐트</a:t>
            </a:r>
            <a:r>
              <a:rPr lang="ko-KR" altLang="en-US" dirty="0"/>
              <a:t> 기반의 캐쉬를 위해 특정 </a:t>
            </a:r>
            <a:r>
              <a:rPr lang="ko-KR" altLang="en-US" dirty="0" err="1"/>
              <a:t>컨텐트에</a:t>
            </a:r>
            <a:r>
              <a:rPr lang="ko-KR" altLang="en-US" dirty="0"/>
              <a:t> 대해 </a:t>
            </a:r>
            <a:r>
              <a:rPr lang="en-US" altLang="ko-KR" dirty="0"/>
              <a:t>MD5 </a:t>
            </a:r>
            <a:r>
              <a:rPr lang="ko-KR" altLang="en-US" dirty="0" err="1"/>
              <a:t>해쉬</a:t>
            </a:r>
            <a:r>
              <a:rPr lang="ko-KR" altLang="en-US" dirty="0"/>
              <a:t> 등의 방법으로 다이제스트를 생성하면 해당 컨텐츠가 </a:t>
            </a:r>
            <a:r>
              <a:rPr lang="ko-KR" altLang="en-US" dirty="0" err="1"/>
              <a:t>변경되었는지를</a:t>
            </a:r>
            <a:r>
              <a:rPr lang="ko-KR" altLang="en-US" dirty="0"/>
              <a:t> </a:t>
            </a:r>
            <a:r>
              <a:rPr lang="ko-KR" altLang="en-US" dirty="0" err="1"/>
              <a:t>판별할수있는데</a:t>
            </a:r>
            <a:r>
              <a:rPr lang="en-US" altLang="ko-KR" dirty="0"/>
              <a:t>, </a:t>
            </a:r>
          </a:p>
          <a:p>
            <a:r>
              <a:rPr lang="ko-KR" altLang="en-US" dirty="0"/>
              <a:t>이러한 다이제스트 값을 </a:t>
            </a:r>
            <a:r>
              <a:rPr lang="en-US" altLang="ko-KR" dirty="0" err="1"/>
              <a:t>ETag</a:t>
            </a:r>
            <a:r>
              <a:rPr lang="en-US" altLang="ko-KR" dirty="0"/>
              <a:t>(entity tag)</a:t>
            </a:r>
            <a:r>
              <a:rPr lang="ko-KR" altLang="en-US" dirty="0"/>
              <a:t>로 사용한다</a:t>
            </a:r>
            <a:r>
              <a:rPr lang="en-US" altLang="ko-KR" dirty="0"/>
              <a:t>.</a:t>
            </a:r>
            <a:endParaRPr lang="en-US" altLang="ko-KR" baseline="30000" dirty="0"/>
          </a:p>
          <a:p>
            <a:r>
              <a:rPr lang="ko-KR" altLang="en-US" dirty="0"/>
              <a:t>대부분의 </a:t>
            </a:r>
            <a:r>
              <a:rPr lang="en-US" altLang="ko-KR" dirty="0"/>
              <a:t>HTTP</a:t>
            </a:r>
            <a:r>
              <a:rPr lang="ko-KR" altLang="en-US" dirty="0"/>
              <a:t>서버들은 정적인 컨텐츠</a:t>
            </a:r>
            <a:r>
              <a:rPr lang="en-US" altLang="ko-KR" dirty="0"/>
              <a:t>(</a:t>
            </a:r>
            <a:r>
              <a:rPr lang="ko-KR" altLang="en-US" dirty="0"/>
              <a:t>파일이나</a:t>
            </a:r>
            <a:r>
              <a:rPr lang="en-US" altLang="ko-KR" dirty="0"/>
              <a:t>, </a:t>
            </a:r>
            <a:r>
              <a:rPr lang="ko-KR" altLang="en-US" dirty="0"/>
              <a:t>내용이 변하지 않는 </a:t>
            </a:r>
            <a:r>
              <a:rPr lang="ko-KR" altLang="en-US" dirty="0" err="1"/>
              <a:t>웹페이지</a:t>
            </a:r>
            <a:r>
              <a:rPr lang="ko-KR" altLang="en-US" dirty="0"/>
              <a:t> 등</a:t>
            </a:r>
            <a:r>
              <a:rPr lang="en-US" altLang="ko-KR" dirty="0"/>
              <a:t>)</a:t>
            </a:r>
            <a:r>
              <a:rPr lang="ko-KR" altLang="en-US" dirty="0"/>
              <a:t>에 대해 </a:t>
            </a:r>
            <a:r>
              <a:rPr lang="en-US" altLang="ko-KR" dirty="0" err="1"/>
              <a:t>ETag</a:t>
            </a:r>
            <a:r>
              <a:rPr lang="ko-KR" altLang="en-US" dirty="0"/>
              <a:t>와 </a:t>
            </a:r>
            <a:r>
              <a:rPr lang="en-US" altLang="ko-KR" dirty="0"/>
              <a:t>Last-Modified</a:t>
            </a:r>
            <a:r>
              <a:rPr lang="ko-KR" altLang="en-US" dirty="0"/>
              <a:t>를 생성하여 헤더에 추가하도록 </a:t>
            </a:r>
            <a:r>
              <a:rPr lang="ko-KR" altLang="en-US" dirty="0" err="1"/>
              <a:t>설정되어있으며</a:t>
            </a:r>
            <a:r>
              <a:rPr lang="en-US" altLang="ko-KR" dirty="0"/>
              <a:t>, </a:t>
            </a:r>
          </a:p>
          <a:p>
            <a:r>
              <a:rPr lang="ko-KR" altLang="en-US" dirty="0"/>
              <a:t>이를 </a:t>
            </a:r>
            <a:r>
              <a:rPr lang="en-US" altLang="ko-KR" dirty="0"/>
              <a:t>HTTP</a:t>
            </a:r>
            <a:r>
              <a:rPr lang="ko-KR" altLang="en-US" dirty="0"/>
              <a:t>서버 관리자가 </a:t>
            </a:r>
            <a:r>
              <a:rPr lang="ko-KR" altLang="en-US" dirty="0" err="1"/>
              <a:t>원하는대로</a:t>
            </a:r>
            <a:r>
              <a:rPr lang="ko-KR" altLang="en-US" dirty="0"/>
              <a:t> 수정하는 것이 가능하다</a:t>
            </a:r>
            <a:r>
              <a:rPr lang="en-US" altLang="ko-KR" dirty="0"/>
              <a:t>.</a:t>
            </a:r>
          </a:p>
          <a:p>
            <a:r>
              <a:rPr lang="ko-KR" altLang="en-US" dirty="0"/>
              <a:t>클라이언트가 특정 </a:t>
            </a:r>
            <a:r>
              <a:rPr lang="en-US" altLang="ko-KR" dirty="0"/>
              <a:t>URL</a:t>
            </a:r>
            <a:r>
              <a:rPr lang="ko-KR" altLang="en-US" dirty="0"/>
              <a:t>을 서버에 요청을 하면  </a:t>
            </a:r>
            <a:r>
              <a:rPr lang="ko-KR" altLang="en-US" dirty="0" err="1"/>
              <a:t>웹서버는</a:t>
            </a:r>
            <a:r>
              <a:rPr lang="ko-KR" altLang="en-US" dirty="0"/>
              <a:t> 해당 요청에 대한 응답을 </a:t>
            </a:r>
            <a:r>
              <a:rPr lang="ko-KR" altLang="en-US" dirty="0" err="1"/>
              <a:t>하게되는데</a:t>
            </a:r>
            <a:r>
              <a:rPr lang="ko-KR" altLang="en-US" dirty="0"/>
              <a:t> 해당 응답 헤더에 </a:t>
            </a:r>
            <a:r>
              <a:rPr lang="en-US" altLang="ko-KR" dirty="0" err="1"/>
              <a:t>ETag</a:t>
            </a:r>
            <a:r>
              <a:rPr lang="en-US" altLang="ko-KR" dirty="0"/>
              <a:t>, Last-Modified </a:t>
            </a:r>
            <a:r>
              <a:rPr lang="ko-KR" altLang="en-US" dirty="0"/>
              <a:t>항목이 포함되어있다</a:t>
            </a:r>
            <a:r>
              <a:rPr lang="en-US" altLang="ko-KR" dirty="0"/>
              <a:t>. </a:t>
            </a:r>
          </a:p>
          <a:p>
            <a:r>
              <a:rPr lang="ko-KR" altLang="en-US" dirty="0"/>
              <a:t>클라이언트가 동일한 </a:t>
            </a:r>
            <a:r>
              <a:rPr lang="en-US" altLang="ko-KR" dirty="0"/>
              <a:t>URL</a:t>
            </a:r>
            <a:r>
              <a:rPr lang="ko-KR" altLang="en-US" dirty="0"/>
              <a:t>로 다시 요청을 할 경우 클라이언트는 요청 헤더의 </a:t>
            </a:r>
            <a:r>
              <a:rPr lang="en-US" altLang="ko-KR" dirty="0"/>
              <a:t>If-None-Match</a:t>
            </a:r>
            <a:r>
              <a:rPr lang="ko-KR" altLang="en-US" dirty="0"/>
              <a:t>필드에 </a:t>
            </a:r>
            <a:r>
              <a:rPr lang="en-US" altLang="ko-KR" dirty="0" err="1"/>
              <a:t>ETag</a:t>
            </a:r>
            <a:r>
              <a:rPr lang="ko-KR" altLang="en-US" dirty="0"/>
              <a:t>값을 포함시켜서 보내게 되고</a:t>
            </a:r>
            <a:r>
              <a:rPr lang="en-US" altLang="ko-KR" dirty="0"/>
              <a:t>, </a:t>
            </a:r>
          </a:p>
          <a:p>
            <a:r>
              <a:rPr lang="ko-KR" altLang="en-US" dirty="0"/>
              <a:t>서버는 클라이언트에서 보내온 </a:t>
            </a:r>
            <a:r>
              <a:rPr lang="en-US" altLang="ko-KR" dirty="0" err="1"/>
              <a:t>ETag</a:t>
            </a:r>
            <a:r>
              <a:rPr lang="ko-KR" altLang="en-US" dirty="0"/>
              <a:t>와 현재 컨텐츠의 </a:t>
            </a:r>
            <a:r>
              <a:rPr lang="en-US" altLang="ko-KR" dirty="0" err="1"/>
              <a:t>ETag</a:t>
            </a:r>
            <a:r>
              <a:rPr lang="ko-KR" altLang="en-US" dirty="0"/>
              <a:t>를 비교하여 유효성을 검사한다</a:t>
            </a:r>
            <a:r>
              <a:rPr lang="en-US" altLang="ko-KR" dirty="0"/>
              <a:t>.</a:t>
            </a:r>
            <a:br>
              <a:rPr lang="en-US" altLang="ko-KR" dirty="0"/>
            </a:br>
            <a:r>
              <a:rPr lang="en-US" altLang="ko-KR" dirty="0" err="1"/>
              <a:t>ETag</a:t>
            </a:r>
            <a:r>
              <a:rPr lang="ko-KR" altLang="en-US" dirty="0"/>
              <a:t>가 동일한 경우 응답 바디없이 헤더만 </a:t>
            </a:r>
            <a:r>
              <a:rPr lang="en-US" altLang="ko-KR" dirty="0"/>
              <a:t>HTTP 304 Not modified</a:t>
            </a:r>
            <a:r>
              <a:rPr lang="ko-KR" altLang="en-US" dirty="0"/>
              <a:t>를 </a:t>
            </a:r>
            <a:r>
              <a:rPr lang="ko-KR" altLang="en-US" dirty="0" err="1"/>
              <a:t>리턴하고</a:t>
            </a:r>
            <a:r>
              <a:rPr lang="en-US" altLang="ko-KR" dirty="0"/>
              <a:t>, </a:t>
            </a:r>
            <a:r>
              <a:rPr lang="en-US" altLang="ko-KR" dirty="0" err="1"/>
              <a:t>ETag</a:t>
            </a:r>
            <a:r>
              <a:rPr lang="ko-KR" altLang="en-US" dirty="0"/>
              <a:t>가 </a:t>
            </a:r>
            <a:r>
              <a:rPr lang="ko-KR" altLang="en-US" dirty="0" err="1"/>
              <a:t>다른것이</a:t>
            </a:r>
            <a:r>
              <a:rPr lang="ko-KR" altLang="en-US" dirty="0"/>
              <a:t> 발견되면 </a:t>
            </a:r>
            <a:r>
              <a:rPr lang="ko-KR" altLang="en-US" dirty="0" err="1"/>
              <a:t>전체응답을</a:t>
            </a:r>
            <a:r>
              <a:rPr lang="ko-KR" altLang="en-US" dirty="0"/>
              <a:t> 완전히 </a:t>
            </a:r>
            <a:r>
              <a:rPr lang="ko-KR" altLang="en-US" dirty="0" err="1"/>
              <a:t>재전송하게된다</a:t>
            </a:r>
            <a:r>
              <a:rPr lang="en-US" altLang="ko-KR" dirty="0"/>
              <a:t>.</a:t>
            </a:r>
          </a:p>
          <a:p>
            <a:r>
              <a:rPr lang="en-US" altLang="ko-KR" dirty="0"/>
              <a:t>(</a:t>
            </a:r>
            <a:r>
              <a:rPr lang="ko-KR" altLang="en-US" dirty="0"/>
              <a:t>출처 </a:t>
            </a:r>
            <a:r>
              <a:rPr lang="en-US" altLang="ko-KR" dirty="0"/>
              <a:t>: https://www.letmecompile.com/http-cache-%ED%8A%9C%ED%86%A0%EB%A6%AC%EC%96%BC/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19</a:t>
            </a:fld>
            <a:endParaRPr lang="ko-KR" altLang="en-US"/>
          </a:p>
        </p:txBody>
      </p:sp>
    </p:spTree>
    <p:extLst>
      <p:ext uri="{BB962C8B-B14F-4D97-AF65-F5344CB8AC3E}">
        <p14:creationId xmlns:p14="http://schemas.microsoft.com/office/powerpoint/2010/main" val="423074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2A54C80-263E-416B-A8E0-580EDEADCBDC}" type="datetimeFigureOut">
              <a:rPr lang="en-US" dirty="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5/8/2018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naver/lucy-xss-filte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oracle.com/technetwork/java/javase/downloads/jre8-downloads-2133155.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prolite.tistory.com/975" TargetMode="Externa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8080/WebGoa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qlite.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sqlitebrowser/sqlitebrowser/releas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192.168.110.116/api/v1/getrecor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en.wikipedia.org/wiki/Port_scanner#cite_note-1"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t>정보보안</a:t>
            </a:r>
          </a:p>
        </p:txBody>
      </p:sp>
      <p:sp>
        <p:nvSpPr>
          <p:cNvPr id="3" name="부제목 2"/>
          <p:cNvSpPr>
            <a:spLocks noGrp="1"/>
          </p:cNvSpPr>
          <p:nvPr>
            <p:ph type="subTitle" idx="1"/>
          </p:nvPr>
        </p:nvSpPr>
        <p:spPr/>
        <p:txBody>
          <a:bodyPr/>
          <a:lstStyle/>
          <a:p>
            <a:r>
              <a:rPr lang="ko-KR" altLang="en-US" dirty="0"/>
              <a:t>스마트금융과</a:t>
            </a:r>
          </a:p>
        </p:txBody>
      </p:sp>
    </p:spTree>
    <p:extLst>
      <p:ext uri="{BB962C8B-B14F-4D97-AF65-F5344CB8AC3E}">
        <p14:creationId xmlns:p14="http://schemas.microsoft.com/office/powerpoint/2010/main" val="43628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Transport Layer</a:t>
            </a:r>
            <a:endParaRPr lang="ko-KR" altLang="en-US" dirty="0"/>
          </a:p>
        </p:txBody>
      </p:sp>
      <p:sp>
        <p:nvSpPr>
          <p:cNvPr id="3" name="내용 개체 틀 2"/>
          <p:cNvSpPr>
            <a:spLocks noGrp="1"/>
          </p:cNvSpPr>
          <p:nvPr>
            <p:ph idx="1"/>
          </p:nvPr>
        </p:nvSpPr>
        <p:spPr/>
        <p:txBody>
          <a:bodyPr/>
          <a:lstStyle/>
          <a:p>
            <a:r>
              <a:rPr lang="en-US" altLang="ko-KR" dirty="0" err="1"/>
              <a:t>netstat</a:t>
            </a:r>
            <a:r>
              <a:rPr lang="en-US" altLang="ko-KR" dirty="0"/>
              <a:t> –an</a:t>
            </a:r>
          </a:p>
          <a:p>
            <a:endParaRPr lang="en-US" altLang="ko-KR" dirty="0"/>
          </a:p>
          <a:p>
            <a:endParaRPr lang="en-US" altLang="ko-KR" dirty="0"/>
          </a:p>
          <a:p>
            <a:endParaRPr lang="en-US" altLang="ko-KR" dirty="0"/>
          </a:p>
          <a:p>
            <a:r>
              <a:rPr lang="en-US" altLang="ko-KR" dirty="0"/>
              <a:t>TCP 172.16.1.106 :49348  52.230.3.194 : 443 ESTABLISHED</a:t>
            </a:r>
          </a:p>
          <a:p>
            <a:pPr marL="0" indent="0">
              <a:buNone/>
            </a:pP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8435810" y="1146232"/>
            <a:ext cx="3417920" cy="54648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32237" y="4523699"/>
            <a:ext cx="2521844" cy="369332"/>
          </a:xfrm>
          <a:prstGeom prst="rect">
            <a:avLst/>
          </a:prstGeom>
          <a:noFill/>
        </p:spPr>
        <p:txBody>
          <a:bodyPr wrap="none" rtlCol="0">
            <a:spAutoFit/>
          </a:bodyPr>
          <a:lstStyle/>
          <a:p>
            <a:r>
              <a:rPr lang="en-US" altLang="ko-KR" dirty="0"/>
              <a:t>4</a:t>
            </a:r>
            <a:r>
              <a:rPr lang="ko-KR" altLang="en-US" dirty="0"/>
              <a:t>계층 프로토콜의 종류</a:t>
            </a:r>
          </a:p>
        </p:txBody>
      </p:sp>
      <p:sp>
        <p:nvSpPr>
          <p:cNvPr id="6" name="TextBox 5"/>
          <p:cNvSpPr txBox="1"/>
          <p:nvPr/>
        </p:nvSpPr>
        <p:spPr>
          <a:xfrm>
            <a:off x="966822" y="4993223"/>
            <a:ext cx="2292615" cy="369332"/>
          </a:xfrm>
          <a:prstGeom prst="rect">
            <a:avLst/>
          </a:prstGeom>
          <a:noFill/>
        </p:spPr>
        <p:txBody>
          <a:bodyPr wrap="none" rtlCol="0">
            <a:spAutoFit/>
          </a:bodyPr>
          <a:lstStyle/>
          <a:p>
            <a:r>
              <a:rPr lang="ko-KR" altLang="en-US" dirty="0"/>
              <a:t>클라이언트의 </a:t>
            </a:r>
            <a:r>
              <a:rPr lang="en-US" altLang="ko-KR" dirty="0"/>
              <a:t>IP</a:t>
            </a:r>
            <a:r>
              <a:rPr lang="ko-KR" altLang="en-US" dirty="0"/>
              <a:t>주소</a:t>
            </a:r>
          </a:p>
        </p:txBody>
      </p:sp>
      <p:sp>
        <p:nvSpPr>
          <p:cNvPr id="7" name="TextBox 6"/>
          <p:cNvSpPr txBox="1"/>
          <p:nvPr/>
        </p:nvSpPr>
        <p:spPr>
          <a:xfrm>
            <a:off x="1693159" y="5462747"/>
            <a:ext cx="2561920" cy="369332"/>
          </a:xfrm>
          <a:prstGeom prst="rect">
            <a:avLst/>
          </a:prstGeom>
          <a:noFill/>
        </p:spPr>
        <p:txBody>
          <a:bodyPr wrap="none" rtlCol="0">
            <a:spAutoFit/>
          </a:bodyPr>
          <a:lstStyle/>
          <a:p>
            <a:r>
              <a:rPr lang="ko-KR" altLang="en-US" dirty="0"/>
              <a:t>클라이언트의 포트번호</a:t>
            </a:r>
          </a:p>
        </p:txBody>
      </p:sp>
      <p:sp>
        <p:nvSpPr>
          <p:cNvPr id="8" name="TextBox 7"/>
          <p:cNvSpPr txBox="1"/>
          <p:nvPr/>
        </p:nvSpPr>
        <p:spPr>
          <a:xfrm>
            <a:off x="3964546" y="4978321"/>
            <a:ext cx="1600118" cy="369332"/>
          </a:xfrm>
          <a:prstGeom prst="rect">
            <a:avLst/>
          </a:prstGeom>
          <a:noFill/>
        </p:spPr>
        <p:txBody>
          <a:bodyPr wrap="none" rtlCol="0">
            <a:spAutoFit/>
          </a:bodyPr>
          <a:lstStyle/>
          <a:p>
            <a:r>
              <a:rPr lang="ko-KR" altLang="en-US"/>
              <a:t>서버의 </a:t>
            </a:r>
            <a:r>
              <a:rPr lang="en-US" altLang="ko-KR" dirty="0"/>
              <a:t>IP</a:t>
            </a:r>
            <a:r>
              <a:rPr lang="ko-KR" altLang="en-US" dirty="0"/>
              <a:t>주소</a:t>
            </a:r>
          </a:p>
        </p:txBody>
      </p:sp>
      <p:sp>
        <p:nvSpPr>
          <p:cNvPr id="9" name="TextBox 8"/>
          <p:cNvSpPr txBox="1"/>
          <p:nvPr/>
        </p:nvSpPr>
        <p:spPr>
          <a:xfrm>
            <a:off x="5056023" y="5401231"/>
            <a:ext cx="1869423" cy="369332"/>
          </a:xfrm>
          <a:prstGeom prst="rect">
            <a:avLst/>
          </a:prstGeom>
          <a:noFill/>
        </p:spPr>
        <p:txBody>
          <a:bodyPr wrap="none" rtlCol="0">
            <a:spAutoFit/>
          </a:bodyPr>
          <a:lstStyle/>
          <a:p>
            <a:r>
              <a:rPr lang="ko-KR" altLang="en-US" dirty="0"/>
              <a:t>서버의 포트번호</a:t>
            </a:r>
          </a:p>
        </p:txBody>
      </p:sp>
      <p:sp>
        <p:nvSpPr>
          <p:cNvPr id="10" name="TextBox 9"/>
          <p:cNvSpPr txBox="1"/>
          <p:nvPr/>
        </p:nvSpPr>
        <p:spPr>
          <a:xfrm>
            <a:off x="6132513" y="5770563"/>
            <a:ext cx="1869423" cy="369332"/>
          </a:xfrm>
          <a:prstGeom prst="rect">
            <a:avLst/>
          </a:prstGeom>
          <a:noFill/>
        </p:spPr>
        <p:txBody>
          <a:bodyPr wrap="none" rtlCol="0">
            <a:spAutoFit/>
          </a:bodyPr>
          <a:lstStyle/>
          <a:p>
            <a:r>
              <a:rPr lang="ko-KR" altLang="en-US" dirty="0"/>
              <a:t>서버의 </a:t>
            </a:r>
            <a:r>
              <a:rPr lang="ko-KR" altLang="en-US" dirty="0" err="1"/>
              <a:t>연결상태</a:t>
            </a:r>
            <a:endParaRPr lang="ko-KR" altLang="en-US" dirty="0"/>
          </a:p>
        </p:txBody>
      </p:sp>
      <p:cxnSp>
        <p:nvCxnSpPr>
          <p:cNvPr id="12" name="직선 화살표 연결선 11"/>
          <p:cNvCxnSpPr/>
          <p:nvPr/>
        </p:nvCxnSpPr>
        <p:spPr>
          <a:xfrm flipH="1" flipV="1">
            <a:off x="1396612" y="4100975"/>
            <a:ext cx="296547" cy="4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flipV="1">
            <a:off x="2380700" y="4111953"/>
            <a:ext cx="88515" cy="9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flipV="1">
            <a:off x="3430477" y="4111953"/>
            <a:ext cx="88516" cy="135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4468056" y="4032968"/>
            <a:ext cx="44258" cy="94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5517834" y="4111953"/>
            <a:ext cx="71961" cy="12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0" idx="0"/>
          </p:cNvCxnSpPr>
          <p:nvPr/>
        </p:nvCxnSpPr>
        <p:spPr>
          <a:xfrm flipH="1" flipV="1">
            <a:off x="6568473" y="4032969"/>
            <a:ext cx="498752" cy="17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92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#7</a:t>
            </a:r>
            <a:endParaRPr lang="ko-KR" altLang="en-US" dirty="0"/>
          </a:p>
        </p:txBody>
      </p:sp>
      <p:sp>
        <p:nvSpPr>
          <p:cNvPr id="3" name="내용 개체 틀 2"/>
          <p:cNvSpPr>
            <a:spLocks noGrp="1"/>
          </p:cNvSpPr>
          <p:nvPr>
            <p:ph idx="1"/>
          </p:nvPr>
        </p:nvSpPr>
        <p:spPr/>
        <p:txBody>
          <a:bodyPr/>
          <a:lstStyle/>
          <a:p>
            <a:r>
              <a:rPr lang="ko-KR" altLang="en-US" dirty="0"/>
              <a:t>결과 확인</a:t>
            </a:r>
            <a:br>
              <a:rPr lang="en-US" altLang="ko-KR" dirty="0"/>
            </a:br>
            <a:endParaRPr lang="en-US" altLang="ko-KR" dirty="0"/>
          </a:p>
          <a:p>
            <a:r>
              <a:rPr lang="en-US" altLang="ko-KR" dirty="0"/>
              <a:t>HTTP Status </a:t>
            </a:r>
            <a:r>
              <a:rPr lang="ko-KR" altLang="en-US" dirty="0"/>
              <a:t>코드 또는 </a:t>
            </a:r>
            <a:r>
              <a:rPr lang="en-US" altLang="ko-KR" dirty="0"/>
              <a:t>Response </a:t>
            </a:r>
            <a:r>
              <a:rPr lang="ko-KR" altLang="en-US" dirty="0"/>
              <a:t>로 확인</a:t>
            </a:r>
          </a:p>
        </p:txBody>
      </p:sp>
      <p:pic>
        <p:nvPicPr>
          <p:cNvPr id="4" name="그림 3"/>
          <p:cNvPicPr>
            <a:picLocks noChangeAspect="1"/>
          </p:cNvPicPr>
          <p:nvPr/>
        </p:nvPicPr>
        <p:blipFill>
          <a:blip r:embed="rId2"/>
          <a:stretch>
            <a:fillRect/>
          </a:stretch>
        </p:blipFill>
        <p:spPr>
          <a:xfrm>
            <a:off x="5794553" y="1464029"/>
            <a:ext cx="5469462" cy="5273891"/>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521831" y="2422689"/>
            <a:ext cx="603315" cy="3110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529284" y="3292044"/>
            <a:ext cx="603315" cy="136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62375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공인인증서</a:t>
            </a:r>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528977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대칭키</a:t>
            </a:r>
            <a:r>
              <a:rPr lang="en-US" altLang="ko-KR" dirty="0"/>
              <a:t>, </a:t>
            </a:r>
            <a:r>
              <a:rPr lang="ko-KR" altLang="en-US" dirty="0" err="1"/>
              <a:t>비대칭키란</a:t>
            </a:r>
            <a:r>
              <a:rPr lang="en-US" altLang="ko-KR" dirty="0"/>
              <a:t>?</a:t>
            </a:r>
            <a:endParaRPr lang="ko-KR" altLang="en-US" dirty="0"/>
          </a:p>
        </p:txBody>
      </p:sp>
      <p:sp>
        <p:nvSpPr>
          <p:cNvPr id="5" name="내용 개체 틀 4"/>
          <p:cNvSpPr>
            <a:spLocks noGrp="1"/>
          </p:cNvSpPr>
          <p:nvPr>
            <p:ph idx="1"/>
          </p:nvPr>
        </p:nvSpPr>
        <p:spPr/>
        <p:txBody>
          <a:bodyPr/>
          <a:lstStyle/>
          <a:p>
            <a:pPr>
              <a:lnSpc>
                <a:spcPct val="150000"/>
              </a:lnSpc>
            </a:pPr>
            <a:r>
              <a:rPr lang="en-US" altLang="ko-KR" dirty="0"/>
              <a:t>Flipped Learning</a:t>
            </a:r>
            <a:br>
              <a:rPr lang="en-US" altLang="ko-KR" dirty="0"/>
            </a:br>
            <a:r>
              <a:rPr lang="en-US" altLang="ko-KR" dirty="0"/>
              <a:t>http://soul0.tistory.com/372</a:t>
            </a:r>
          </a:p>
          <a:p>
            <a:pPr>
              <a:lnSpc>
                <a:spcPct val="150000"/>
              </a:lnSpc>
            </a:pPr>
            <a:endParaRPr lang="ko-KR" altLang="en-US" dirty="0"/>
          </a:p>
        </p:txBody>
      </p:sp>
      <p:pic>
        <p:nvPicPr>
          <p:cNvPr id="6" name="그림 5">
            <a:extLst>
              <a:ext uri="{FF2B5EF4-FFF2-40B4-BE49-F238E27FC236}">
                <a16:creationId xmlns:a16="http://schemas.microsoft.com/office/drawing/2014/main" id="{6AF8BB59-B698-4F27-A65F-746D195E6815}"/>
              </a:ext>
            </a:extLst>
          </p:cNvPr>
          <p:cNvPicPr>
            <a:picLocks noChangeAspect="1"/>
          </p:cNvPicPr>
          <p:nvPr/>
        </p:nvPicPr>
        <p:blipFill>
          <a:blip r:embed="rId2"/>
          <a:stretch>
            <a:fillRect/>
          </a:stretch>
        </p:blipFill>
        <p:spPr>
          <a:xfrm>
            <a:off x="7625730" y="1400988"/>
            <a:ext cx="3686642" cy="49988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1892" y="6455947"/>
            <a:ext cx="2379177" cy="246221"/>
          </a:xfrm>
          <a:prstGeom prst="rect">
            <a:avLst/>
          </a:prstGeom>
          <a:noFill/>
        </p:spPr>
        <p:txBody>
          <a:bodyPr wrap="none" rtlCol="0">
            <a:spAutoFit/>
          </a:bodyPr>
          <a:lstStyle/>
          <a:p>
            <a:r>
              <a:rPr lang="en-US" altLang="ko-KR" sz="1000" i="1" dirty="0"/>
              <a:t>source : http://soul0.tistory.com/372</a:t>
            </a:r>
            <a:endParaRPr lang="ko-KR" altLang="en-US" sz="1000" i="1" dirty="0"/>
          </a:p>
        </p:txBody>
      </p:sp>
      <p:pic>
        <p:nvPicPr>
          <p:cNvPr id="8" name="그림 7"/>
          <p:cNvPicPr>
            <a:picLocks noChangeAspect="1"/>
          </p:cNvPicPr>
          <p:nvPr/>
        </p:nvPicPr>
        <p:blipFill>
          <a:blip r:embed="rId3"/>
          <a:stretch>
            <a:fillRect/>
          </a:stretch>
        </p:blipFill>
        <p:spPr>
          <a:xfrm>
            <a:off x="3174526" y="3429000"/>
            <a:ext cx="2921474" cy="2797892"/>
          </a:xfrm>
          <a:prstGeom prst="rect">
            <a:avLst/>
          </a:prstGeom>
          <a:ln w="57150">
            <a:solidFill>
              <a:schemeClr val="accent1">
                <a:shade val="50000"/>
              </a:schemeClr>
            </a:solidFill>
          </a:ln>
          <a:effectLst>
            <a:outerShdw blurRad="292100" dist="139700" dir="2700000" algn="tl" rotWithShape="0">
              <a:srgbClr val="333333">
                <a:alpha val="65000"/>
              </a:srgbClr>
            </a:outerShdw>
          </a:effectLst>
        </p:spPr>
      </p:pic>
      <p:sp>
        <p:nvSpPr>
          <p:cNvPr id="9" name="오른쪽 화살표 8"/>
          <p:cNvSpPr/>
          <p:nvPr/>
        </p:nvSpPr>
        <p:spPr>
          <a:xfrm>
            <a:off x="6096001" y="3506772"/>
            <a:ext cx="1529730"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654565" y="3459637"/>
            <a:ext cx="791851" cy="22624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6036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PKI(Public Key Infrastructure)</a:t>
            </a:r>
            <a:endParaRPr lang="ko-KR" altLang="en-US" dirty="0"/>
          </a:p>
        </p:txBody>
      </p:sp>
      <p:sp>
        <p:nvSpPr>
          <p:cNvPr id="3" name="내용 개체 틀 2"/>
          <p:cNvSpPr>
            <a:spLocks noGrp="1"/>
          </p:cNvSpPr>
          <p:nvPr>
            <p:ph idx="1"/>
          </p:nvPr>
        </p:nvSpPr>
        <p:spPr>
          <a:xfrm>
            <a:off x="677334" y="2160589"/>
            <a:ext cx="10154150" cy="3880773"/>
          </a:xfrm>
        </p:spPr>
        <p:txBody>
          <a:bodyPr/>
          <a:lstStyle/>
          <a:p>
            <a:r>
              <a:rPr lang="en-US" altLang="ko-KR" dirty="0"/>
              <a:t>X.509</a:t>
            </a:r>
            <a:br>
              <a:rPr lang="en-US" altLang="ko-KR" dirty="0"/>
            </a:br>
            <a:r>
              <a:rPr lang="ko-KR" altLang="en-US" dirty="0"/>
              <a:t>공개키 기반 </a:t>
            </a:r>
            <a:r>
              <a:rPr lang="en-US" altLang="ko-KR" dirty="0"/>
              <a:t>ITU-T </a:t>
            </a:r>
            <a:r>
              <a:rPr lang="ko-KR" altLang="en-US" dirty="0"/>
              <a:t>표준</a:t>
            </a:r>
            <a:br>
              <a:rPr lang="en-US" altLang="ko-KR" dirty="0"/>
            </a:br>
            <a:r>
              <a:rPr lang="ko-KR" altLang="en-US" dirty="0"/>
              <a:t>하나의 인증기관을 정점으로 트리 구조 유지 </a:t>
            </a:r>
            <a:r>
              <a:rPr lang="en-US" altLang="ko-KR" dirty="0"/>
              <a:t>+ Root CA </a:t>
            </a:r>
            <a:r>
              <a:rPr lang="ko-KR" altLang="en-US" dirty="0"/>
              <a:t>상호인증</a:t>
            </a:r>
            <a:r>
              <a:rPr lang="en-US" altLang="ko-KR" dirty="0"/>
              <a:t>, </a:t>
            </a:r>
            <a:r>
              <a:rPr lang="ko-KR" altLang="en-US" dirty="0"/>
              <a:t>자가 인증 허용</a:t>
            </a:r>
            <a:br>
              <a:rPr lang="en-US" altLang="ko-KR" dirty="0"/>
            </a:br>
            <a:endParaRPr lang="ko-KR" altLang="en-US" dirty="0"/>
          </a:p>
        </p:txBody>
      </p:sp>
      <p:pic>
        <p:nvPicPr>
          <p:cNvPr id="4" name="그림 3"/>
          <p:cNvPicPr>
            <a:picLocks noChangeAspect="1"/>
          </p:cNvPicPr>
          <p:nvPr/>
        </p:nvPicPr>
        <p:blipFill>
          <a:blip r:embed="rId2"/>
          <a:stretch>
            <a:fillRect/>
          </a:stretch>
        </p:blipFill>
        <p:spPr>
          <a:xfrm>
            <a:off x="1062990" y="3183775"/>
            <a:ext cx="3019811" cy="3356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9274002" y="6539951"/>
            <a:ext cx="2941831" cy="253916"/>
          </a:xfrm>
          <a:prstGeom prst="rect">
            <a:avLst/>
          </a:prstGeom>
          <a:noFill/>
        </p:spPr>
        <p:txBody>
          <a:bodyPr wrap="none" rtlCol="0">
            <a:spAutoFit/>
          </a:bodyPr>
          <a:lstStyle/>
          <a:p>
            <a:r>
              <a:rPr lang="en-US" altLang="ko-KR" sz="1050" dirty="0"/>
              <a:t>source</a:t>
            </a:r>
            <a:r>
              <a:rPr lang="ko-KR" altLang="en-US" sz="1050" dirty="0"/>
              <a:t> </a:t>
            </a:r>
            <a:r>
              <a:rPr lang="en-US" altLang="ko-KR" sz="1050" dirty="0"/>
              <a:t>: https://ko.wikipedia.org/wiki/X.509</a:t>
            </a:r>
            <a:endParaRPr lang="ko-KR" altLang="en-US" sz="1050" dirty="0"/>
          </a:p>
        </p:txBody>
      </p:sp>
    </p:spTree>
    <p:extLst>
      <p:ext uri="{BB962C8B-B14F-4D97-AF65-F5344CB8AC3E}">
        <p14:creationId xmlns:p14="http://schemas.microsoft.com/office/powerpoint/2010/main" val="3581309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알아야 할 것</a:t>
            </a:r>
          </a:p>
        </p:txBody>
      </p:sp>
      <p:sp>
        <p:nvSpPr>
          <p:cNvPr id="3" name="내용 개체 틀 2"/>
          <p:cNvSpPr>
            <a:spLocks noGrp="1"/>
          </p:cNvSpPr>
          <p:nvPr>
            <p:ph idx="1"/>
          </p:nvPr>
        </p:nvSpPr>
        <p:spPr/>
        <p:txBody>
          <a:bodyPr/>
          <a:lstStyle/>
          <a:p>
            <a:pPr>
              <a:lnSpc>
                <a:spcPct val="150000"/>
              </a:lnSpc>
            </a:pPr>
            <a:r>
              <a:rPr lang="en-US" altLang="ko-KR" dirty="0"/>
              <a:t>MD (Message Digest) : Hash</a:t>
            </a:r>
            <a:br>
              <a:rPr lang="en-US" altLang="ko-KR" dirty="0"/>
            </a:br>
            <a:r>
              <a:rPr lang="en-US" altLang="ko-KR" dirty="0"/>
              <a:t>MD5 : 128bit, SHA-1 : 160bit, SHA256 : 256bit</a:t>
            </a:r>
            <a:br>
              <a:rPr lang="en-US" altLang="ko-KR" dirty="0"/>
            </a:br>
            <a:r>
              <a:rPr lang="ko-KR" altLang="en-US" dirty="0"/>
              <a:t>예</a:t>
            </a:r>
            <a:r>
              <a:rPr lang="en-US" altLang="ko-KR" dirty="0"/>
              <a:t>&gt; </a:t>
            </a:r>
            <a:r>
              <a:rPr lang="ko-KR" altLang="en-US" dirty="0" err="1"/>
              <a:t>바이두</a:t>
            </a:r>
            <a:r>
              <a:rPr lang="ko-KR" altLang="en-US" dirty="0"/>
              <a:t> </a:t>
            </a:r>
            <a:r>
              <a:rPr lang="ko-KR" altLang="en-US" dirty="0" err="1"/>
              <a:t>클라우드</a:t>
            </a:r>
            <a:r>
              <a:rPr lang="ko-KR" altLang="en-US" dirty="0"/>
              <a:t> 서비스</a:t>
            </a:r>
            <a:endParaRPr lang="en-US" altLang="ko-KR" dirty="0"/>
          </a:p>
          <a:p>
            <a:pPr>
              <a:lnSpc>
                <a:spcPct val="150000"/>
              </a:lnSpc>
            </a:pPr>
            <a:r>
              <a:rPr lang="ko-KR" altLang="en-US" dirty="0" err="1"/>
              <a:t>대칭키</a:t>
            </a:r>
            <a:r>
              <a:rPr lang="ko-KR" altLang="en-US" dirty="0"/>
              <a:t> 알고리즘</a:t>
            </a:r>
            <a:br>
              <a:rPr lang="en-US" altLang="ko-KR" dirty="0"/>
            </a:br>
            <a:r>
              <a:rPr lang="en-US" altLang="ko-KR" dirty="0"/>
              <a:t>AED, 3DES</a:t>
            </a:r>
          </a:p>
          <a:p>
            <a:pPr>
              <a:lnSpc>
                <a:spcPct val="150000"/>
              </a:lnSpc>
            </a:pPr>
            <a:r>
              <a:rPr lang="ko-KR" altLang="en-US" dirty="0" err="1"/>
              <a:t>비대칭키</a:t>
            </a:r>
            <a:r>
              <a:rPr lang="ko-KR" altLang="en-US" dirty="0"/>
              <a:t> 알고리즘</a:t>
            </a:r>
            <a:br>
              <a:rPr lang="en-US" altLang="ko-KR" dirty="0"/>
            </a:br>
            <a:r>
              <a:rPr lang="en-US" altLang="ko-KR" dirty="0"/>
              <a:t>RSA</a:t>
            </a:r>
            <a:endParaRPr lang="ko-KR" altLang="en-US" dirty="0"/>
          </a:p>
        </p:txBody>
      </p:sp>
    </p:spTree>
    <p:extLst>
      <p:ext uri="{BB962C8B-B14F-4D97-AF65-F5344CB8AC3E}">
        <p14:creationId xmlns:p14="http://schemas.microsoft.com/office/powerpoint/2010/main" val="32324952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개인키는 </a:t>
            </a:r>
            <a:r>
              <a:rPr lang="ko-KR" altLang="en-US" dirty="0">
                <a:solidFill>
                  <a:srgbClr val="FF0000"/>
                </a:solidFill>
              </a:rPr>
              <a:t>전자서명</a:t>
            </a:r>
            <a:br>
              <a:rPr lang="en-US" altLang="ko-KR" dirty="0"/>
            </a:br>
            <a:r>
              <a:rPr lang="ko-KR" altLang="en-US" dirty="0"/>
              <a:t>공개키는 </a:t>
            </a:r>
            <a:r>
              <a:rPr lang="ko-KR" altLang="en-US" dirty="0" err="1">
                <a:solidFill>
                  <a:srgbClr val="FF0000"/>
                </a:solidFill>
              </a:rPr>
              <a:t>서명검증</a:t>
            </a:r>
            <a:endParaRPr lang="ko-KR" altLang="en-US" dirty="0">
              <a:solidFill>
                <a:srgbClr val="FF0000"/>
              </a:solidFill>
            </a:endParaRP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02400"/>
            <a:ext cx="5291630" cy="3540123"/>
          </a:xfrm>
          <a:prstGeom prst="rect">
            <a:avLst/>
          </a:prstGeom>
        </p:spPr>
      </p:pic>
      <p:pic>
        <p:nvPicPr>
          <p:cNvPr id="5" name="그림 4"/>
          <p:cNvPicPr>
            <a:picLocks noChangeAspect="1"/>
          </p:cNvPicPr>
          <p:nvPr/>
        </p:nvPicPr>
        <p:blipFill>
          <a:blip r:embed="rId4"/>
          <a:stretch>
            <a:fillRect/>
          </a:stretch>
        </p:blipFill>
        <p:spPr>
          <a:xfrm>
            <a:off x="5968964" y="2102400"/>
            <a:ext cx="5363855" cy="4310782"/>
          </a:xfrm>
          <a:prstGeom prst="rect">
            <a:avLst/>
          </a:prstGeom>
        </p:spPr>
      </p:pic>
      <p:sp>
        <p:nvSpPr>
          <p:cNvPr id="6" name="TextBox 5"/>
          <p:cNvSpPr txBox="1"/>
          <p:nvPr/>
        </p:nvSpPr>
        <p:spPr>
          <a:xfrm>
            <a:off x="8499964" y="6585182"/>
            <a:ext cx="3692036" cy="253916"/>
          </a:xfrm>
          <a:prstGeom prst="rect">
            <a:avLst/>
          </a:prstGeom>
          <a:noFill/>
        </p:spPr>
        <p:txBody>
          <a:bodyPr wrap="none" rtlCol="0">
            <a:spAutoFit/>
          </a:bodyPr>
          <a:lstStyle/>
          <a:p>
            <a:r>
              <a:rPr lang="ko-KR" altLang="en-US" sz="1050" dirty="0"/>
              <a:t>출처 </a:t>
            </a:r>
            <a:r>
              <a:rPr lang="en-US" altLang="ko-KR" sz="1050" dirty="0"/>
              <a:t>: https://www.yessign.or.kr/home/subIndex/395.do</a:t>
            </a:r>
            <a:endParaRPr lang="ko-KR" altLang="en-US" sz="1050" dirty="0"/>
          </a:p>
        </p:txBody>
      </p:sp>
    </p:spTree>
    <p:extLst>
      <p:ext uri="{BB962C8B-B14F-4D97-AF65-F5344CB8AC3E}">
        <p14:creationId xmlns:p14="http://schemas.microsoft.com/office/powerpoint/2010/main" val="2687652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공인 인증 기관 </a:t>
            </a:r>
            <a:r>
              <a:rPr lang="en-US" altLang="ko-KR" dirty="0"/>
              <a:t>(Certificate Authority)</a:t>
            </a:r>
            <a:endParaRPr lang="ko-KR" altLang="en-US" dirty="0"/>
          </a:p>
        </p:txBody>
      </p:sp>
      <p:sp>
        <p:nvSpPr>
          <p:cNvPr id="3" name="내용 개체 틀 2"/>
          <p:cNvSpPr>
            <a:spLocks noGrp="1"/>
          </p:cNvSpPr>
          <p:nvPr>
            <p:ph idx="1"/>
          </p:nvPr>
        </p:nvSpPr>
        <p:spPr>
          <a:xfrm>
            <a:off x="677334" y="1400164"/>
            <a:ext cx="8596668" cy="3880773"/>
          </a:xfrm>
        </p:spPr>
        <p:txBody>
          <a:bodyPr/>
          <a:lstStyle/>
          <a:p>
            <a:pPr>
              <a:lnSpc>
                <a:spcPct val="150000"/>
              </a:lnSpc>
            </a:pPr>
            <a:r>
              <a:rPr lang="ko-KR" altLang="en-US" dirty="0"/>
              <a:t>신뢰할 공인 인증 기관에서 </a:t>
            </a:r>
            <a:r>
              <a:rPr lang="en-US" altLang="ko-KR" dirty="0"/>
              <a:t>Key</a:t>
            </a:r>
            <a:r>
              <a:rPr lang="ko-KR" altLang="en-US" dirty="0"/>
              <a:t>를 생성하고 인증서를 발급</a:t>
            </a:r>
            <a:endParaRPr lang="en-US" altLang="ko-KR" dirty="0"/>
          </a:p>
          <a:p>
            <a:pPr>
              <a:lnSpc>
                <a:spcPct val="150000"/>
              </a:lnSpc>
            </a:pPr>
            <a:r>
              <a:rPr lang="ko-KR" altLang="en-US" dirty="0"/>
              <a:t>인증서 안에 공개키가 포함되며</a:t>
            </a:r>
            <a:r>
              <a:rPr lang="en-US" altLang="ko-KR" dirty="0"/>
              <a:t>, </a:t>
            </a:r>
            <a:r>
              <a:rPr lang="ko-KR" altLang="en-US" dirty="0"/>
              <a:t>인증서는 누구에게나 공개 가능하다</a:t>
            </a:r>
            <a:r>
              <a:rPr lang="en-US" altLang="ko-KR" dirty="0"/>
              <a:t>.</a:t>
            </a:r>
            <a:br>
              <a:rPr lang="en-US" altLang="ko-KR" dirty="0"/>
            </a:br>
            <a:r>
              <a:rPr lang="ko-KR" altLang="en-US" dirty="0"/>
              <a:t>인증서 </a:t>
            </a:r>
            <a:r>
              <a:rPr lang="en-US" altLang="ko-KR" dirty="0"/>
              <a:t>: </a:t>
            </a:r>
            <a:r>
              <a:rPr lang="ko-KR" altLang="en-US" dirty="0" err="1"/>
              <a:t>개인키와</a:t>
            </a:r>
            <a:r>
              <a:rPr lang="ko-KR" altLang="en-US" dirty="0"/>
              <a:t> </a:t>
            </a:r>
            <a:r>
              <a:rPr lang="ko-KR" altLang="en-US" dirty="0" err="1"/>
              <a:t>공개키를</a:t>
            </a:r>
            <a:r>
              <a:rPr lang="ko-KR" altLang="en-US" dirty="0"/>
              <a:t> </a:t>
            </a:r>
            <a:r>
              <a:rPr lang="en-US" altLang="ko-KR" dirty="0"/>
              <a:t>CA</a:t>
            </a:r>
            <a:r>
              <a:rPr lang="ko-KR" altLang="en-US" dirty="0"/>
              <a:t>에서 </a:t>
            </a:r>
            <a:r>
              <a:rPr lang="ko-KR" altLang="en-US" dirty="0" err="1"/>
              <a:t>적법절차로</a:t>
            </a:r>
            <a:r>
              <a:rPr lang="ko-KR" altLang="en-US" dirty="0"/>
              <a:t> 발급했다는 사실을 증명</a:t>
            </a:r>
            <a:br>
              <a:rPr lang="en-US" altLang="ko-KR" dirty="0"/>
            </a:br>
            <a:r>
              <a:rPr lang="en-US" altLang="ko-KR" dirty="0"/>
              <a:t>              </a:t>
            </a:r>
            <a:r>
              <a:rPr lang="ko-KR" altLang="en-US" dirty="0"/>
              <a:t>공개된 위치에 저장 </a:t>
            </a:r>
            <a:r>
              <a:rPr lang="en-US" altLang="ko-KR" dirty="0"/>
              <a:t>(CA</a:t>
            </a:r>
            <a:r>
              <a:rPr lang="ko-KR" altLang="en-US" dirty="0"/>
              <a:t>의 </a:t>
            </a:r>
            <a:r>
              <a:rPr lang="en-US" altLang="ko-KR" dirty="0"/>
              <a:t>LDAP</a:t>
            </a:r>
            <a:r>
              <a:rPr lang="ko-KR" altLang="en-US" dirty="0"/>
              <a:t>에 저장</a:t>
            </a:r>
            <a:r>
              <a:rPr lang="en-US" altLang="ko-KR" dirty="0"/>
              <a:t>)</a:t>
            </a:r>
          </a:p>
          <a:p>
            <a:pPr>
              <a:lnSpc>
                <a:spcPct val="150000"/>
              </a:lnSpc>
            </a:pPr>
            <a:r>
              <a:rPr lang="ko-KR" altLang="en-US" dirty="0"/>
              <a:t>개인이 </a:t>
            </a:r>
            <a:r>
              <a:rPr lang="en-US" altLang="ko-KR" dirty="0"/>
              <a:t>CA</a:t>
            </a:r>
            <a:r>
              <a:rPr lang="ko-KR" altLang="en-US" dirty="0"/>
              <a:t>를 통해 발급받은 공인인증서는 </a:t>
            </a:r>
            <a:r>
              <a:rPr lang="ko-KR" altLang="en-US" dirty="0" err="1"/>
              <a:t>개인키와</a:t>
            </a:r>
            <a:r>
              <a:rPr lang="ko-KR" altLang="en-US" dirty="0"/>
              <a:t> 인증서가 포함되어 있다</a:t>
            </a:r>
            <a:r>
              <a:rPr lang="en-US" altLang="ko-KR" dirty="0"/>
              <a:t>.</a:t>
            </a:r>
            <a:endParaRPr lang="ko-KR" altLang="en-US" dirty="0"/>
          </a:p>
        </p:txBody>
      </p:sp>
      <p:grpSp>
        <p:nvGrpSpPr>
          <p:cNvPr id="15" name="그룹 14"/>
          <p:cNvGrpSpPr/>
          <p:nvPr/>
        </p:nvGrpSpPr>
        <p:grpSpPr>
          <a:xfrm>
            <a:off x="805070" y="4192602"/>
            <a:ext cx="2141262" cy="2176669"/>
            <a:chOff x="5585792" y="4591879"/>
            <a:chExt cx="2141262" cy="2176669"/>
          </a:xfrm>
        </p:grpSpPr>
        <p:sp>
          <p:nvSpPr>
            <p:cNvPr id="4" name="직사각형 3"/>
            <p:cNvSpPr/>
            <p:nvPr/>
          </p:nvSpPr>
          <p:spPr>
            <a:xfrm>
              <a:off x="5585792" y="4591879"/>
              <a:ext cx="2107096" cy="2176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913783" y="4939748"/>
              <a:ext cx="1789044" cy="18188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6162261" y="5317435"/>
              <a:ext cx="1530627" cy="14511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585792" y="4603750"/>
              <a:ext cx="607529" cy="326059"/>
            </a:xfrm>
            <a:prstGeom prst="rect">
              <a:avLst/>
            </a:prstGeom>
          </p:spPr>
        </p:pic>
        <p:pic>
          <p:nvPicPr>
            <p:cNvPr id="8" name="그림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00776" y="5368760"/>
              <a:ext cx="607529" cy="326059"/>
            </a:xfrm>
            <a:prstGeom prst="rect">
              <a:avLst/>
            </a:prstGeom>
          </p:spPr>
        </p:pic>
        <p:sp>
          <p:nvSpPr>
            <p:cNvPr id="9" name="TextBox 8"/>
            <p:cNvSpPr txBox="1"/>
            <p:nvPr/>
          </p:nvSpPr>
          <p:spPr>
            <a:xfrm>
              <a:off x="5889556" y="4901666"/>
              <a:ext cx="877163" cy="369332"/>
            </a:xfrm>
            <a:prstGeom prst="rect">
              <a:avLst/>
            </a:prstGeom>
            <a:noFill/>
          </p:spPr>
          <p:txBody>
            <a:bodyPr wrap="none" rtlCol="0">
              <a:spAutoFit/>
            </a:bodyPr>
            <a:lstStyle/>
            <a:p>
              <a:r>
                <a:rPr lang="ko-KR" altLang="en-US" dirty="0"/>
                <a:t>인증서</a:t>
              </a:r>
            </a:p>
          </p:txBody>
        </p:sp>
        <p:sp>
          <p:nvSpPr>
            <p:cNvPr id="10" name="TextBox 9"/>
            <p:cNvSpPr txBox="1"/>
            <p:nvPr/>
          </p:nvSpPr>
          <p:spPr>
            <a:xfrm>
              <a:off x="6058503" y="4593974"/>
              <a:ext cx="877163" cy="369332"/>
            </a:xfrm>
            <a:prstGeom prst="rect">
              <a:avLst/>
            </a:prstGeom>
            <a:noFill/>
          </p:spPr>
          <p:txBody>
            <a:bodyPr wrap="none" rtlCol="0">
              <a:spAutoFit/>
            </a:bodyPr>
            <a:lstStyle/>
            <a:p>
              <a:r>
                <a:rPr lang="ko-KR" altLang="en-US" dirty="0"/>
                <a:t>개인키</a:t>
              </a:r>
            </a:p>
          </p:txBody>
        </p:sp>
        <p:sp>
          <p:nvSpPr>
            <p:cNvPr id="11" name="TextBox 10"/>
            <p:cNvSpPr txBox="1"/>
            <p:nvPr/>
          </p:nvSpPr>
          <p:spPr>
            <a:xfrm>
              <a:off x="6774139" y="5329173"/>
              <a:ext cx="877163" cy="369332"/>
            </a:xfrm>
            <a:prstGeom prst="rect">
              <a:avLst/>
            </a:prstGeom>
            <a:noFill/>
          </p:spPr>
          <p:txBody>
            <a:bodyPr wrap="none" rtlCol="0">
              <a:spAutoFit/>
            </a:bodyPr>
            <a:lstStyle/>
            <a:p>
              <a:r>
                <a:rPr lang="ko-KR" altLang="en-US" dirty="0"/>
                <a:t>공개키</a:t>
              </a:r>
            </a:p>
          </p:txBody>
        </p:sp>
        <p:sp>
          <p:nvSpPr>
            <p:cNvPr id="12" name="TextBox 11"/>
            <p:cNvSpPr txBox="1"/>
            <p:nvPr/>
          </p:nvSpPr>
          <p:spPr>
            <a:xfrm>
              <a:off x="6588601" y="5065493"/>
              <a:ext cx="1138453" cy="215444"/>
            </a:xfrm>
            <a:prstGeom prst="rect">
              <a:avLst/>
            </a:prstGeom>
            <a:noFill/>
          </p:spPr>
          <p:txBody>
            <a:bodyPr wrap="none" rtlCol="0">
              <a:spAutoFit/>
            </a:bodyPr>
            <a:lstStyle/>
            <a:p>
              <a:r>
                <a:rPr lang="ko-KR" altLang="en-US" sz="800" dirty="0"/>
                <a:t>공인기관의 전자서명</a:t>
              </a:r>
            </a:p>
          </p:txBody>
        </p:sp>
      </p:grpSp>
      <p:pic>
        <p:nvPicPr>
          <p:cNvPr id="13" name="그림 12"/>
          <p:cNvPicPr>
            <a:picLocks noChangeAspect="1"/>
          </p:cNvPicPr>
          <p:nvPr/>
        </p:nvPicPr>
        <p:blipFill>
          <a:blip r:embed="rId5"/>
          <a:stretch>
            <a:fillRect/>
          </a:stretch>
        </p:blipFill>
        <p:spPr>
          <a:xfrm>
            <a:off x="3443943" y="4154813"/>
            <a:ext cx="1790700" cy="1238250"/>
          </a:xfrm>
          <a:prstGeom prst="rect">
            <a:avLst/>
          </a:prstGeom>
        </p:spPr>
      </p:pic>
      <p:pic>
        <p:nvPicPr>
          <p:cNvPr id="14" name="그림 13"/>
          <p:cNvPicPr>
            <a:picLocks noChangeAspect="1"/>
          </p:cNvPicPr>
          <p:nvPr/>
        </p:nvPicPr>
        <p:blipFill>
          <a:blip r:embed="rId6"/>
          <a:stretch>
            <a:fillRect/>
          </a:stretch>
        </p:blipFill>
        <p:spPr>
          <a:xfrm>
            <a:off x="5703795" y="4192602"/>
            <a:ext cx="2698839" cy="2449167"/>
          </a:xfrm>
          <a:prstGeom prst="rect">
            <a:avLst/>
          </a:prstGeom>
        </p:spPr>
      </p:pic>
    </p:spTree>
    <p:extLst>
      <p:ext uri="{BB962C8B-B14F-4D97-AF65-F5344CB8AC3E}">
        <p14:creationId xmlns:p14="http://schemas.microsoft.com/office/powerpoint/2010/main" val="12114476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endParaRPr lang="ko-KR" altLang="en-US"/>
          </a:p>
        </p:txBody>
      </p:sp>
      <p:pic>
        <p:nvPicPr>
          <p:cNvPr id="2" name="그림 1"/>
          <p:cNvPicPr>
            <a:picLocks noChangeAspect="1"/>
          </p:cNvPicPr>
          <p:nvPr/>
        </p:nvPicPr>
        <p:blipFill>
          <a:blip r:embed="rId2"/>
          <a:stretch>
            <a:fillRect/>
          </a:stretch>
        </p:blipFill>
        <p:spPr>
          <a:xfrm>
            <a:off x="132108" y="160682"/>
            <a:ext cx="6605322" cy="6697318"/>
          </a:xfrm>
          <a:prstGeom prst="rect">
            <a:avLst/>
          </a:prstGeom>
        </p:spPr>
      </p:pic>
      <p:sp>
        <p:nvSpPr>
          <p:cNvPr id="3" name="TextBox 2"/>
          <p:cNvSpPr txBox="1"/>
          <p:nvPr/>
        </p:nvSpPr>
        <p:spPr>
          <a:xfrm>
            <a:off x="7841975" y="6510131"/>
            <a:ext cx="4209807" cy="246221"/>
          </a:xfrm>
          <a:prstGeom prst="rect">
            <a:avLst/>
          </a:prstGeom>
          <a:noFill/>
        </p:spPr>
        <p:txBody>
          <a:bodyPr wrap="none" rtlCol="0">
            <a:spAutoFit/>
          </a:bodyPr>
          <a:lstStyle/>
          <a:p>
            <a:r>
              <a:rPr lang="ko-KR" altLang="en-US" sz="1000" dirty="0"/>
              <a:t>출처 </a:t>
            </a:r>
            <a:r>
              <a:rPr lang="en-US" altLang="ko-KR" sz="1000" dirty="0"/>
              <a:t>: https://www.rootca.or.kr/kor/accredited/accredited06_02.jsp</a:t>
            </a:r>
            <a:endParaRPr lang="ko-KR" altLang="en-US" sz="1000" dirty="0"/>
          </a:p>
        </p:txBody>
      </p:sp>
      <p:pic>
        <p:nvPicPr>
          <p:cNvPr id="5" name="그림 4"/>
          <p:cNvPicPr>
            <a:picLocks noChangeAspect="1"/>
          </p:cNvPicPr>
          <p:nvPr/>
        </p:nvPicPr>
        <p:blipFill>
          <a:blip r:embed="rId3"/>
          <a:stretch>
            <a:fillRect/>
          </a:stretch>
        </p:blipFill>
        <p:spPr>
          <a:xfrm>
            <a:off x="7501317" y="498165"/>
            <a:ext cx="3869048" cy="5577381"/>
          </a:xfrm>
          <a:prstGeom prst="rect">
            <a:avLst/>
          </a:prstGeom>
        </p:spPr>
      </p:pic>
    </p:spTree>
    <p:extLst>
      <p:ext uri="{BB962C8B-B14F-4D97-AF65-F5344CB8AC3E}">
        <p14:creationId xmlns:p14="http://schemas.microsoft.com/office/powerpoint/2010/main" val="7784079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err="1"/>
              <a:t>시큐어</a:t>
            </a:r>
            <a:r>
              <a:rPr lang="ko-KR" altLang="en-US" dirty="0"/>
              <a:t> 코딩</a:t>
            </a:r>
            <a:r>
              <a:rPr lang="en-US" altLang="ko-KR" dirty="0"/>
              <a:t>(Secure Coding)</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39286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677334" y="3126773"/>
            <a:ext cx="4632522" cy="3539722"/>
          </a:xfrm>
          <a:prstGeom prst="rect">
            <a:avLst/>
          </a:prstGeom>
          <a:ln>
            <a:noFill/>
          </a:ln>
          <a:effectLst>
            <a:outerShdw blurRad="292100" dist="139700" dir="2700000" algn="tl" rotWithShape="0">
              <a:srgbClr val="333333">
                <a:alpha val="65000"/>
              </a:srgbClr>
            </a:outerShdw>
          </a:effectLst>
        </p:spPr>
      </p:pic>
      <p:sp>
        <p:nvSpPr>
          <p:cNvPr id="4" name="제목 3"/>
          <p:cNvSpPr>
            <a:spLocks noGrp="1"/>
          </p:cNvSpPr>
          <p:nvPr>
            <p:ph type="title"/>
          </p:nvPr>
        </p:nvSpPr>
        <p:spPr/>
        <p:txBody>
          <a:bodyPr/>
          <a:lstStyle/>
          <a:p>
            <a:r>
              <a:rPr lang="en-US" altLang="ko-KR" dirty="0"/>
              <a:t>SQL Injection </a:t>
            </a:r>
            <a:endParaRPr lang="ko-KR" altLang="en-US" dirty="0"/>
          </a:p>
        </p:txBody>
      </p:sp>
      <p:sp>
        <p:nvSpPr>
          <p:cNvPr id="5" name="내용 개체 틀 4"/>
          <p:cNvSpPr>
            <a:spLocks noGrp="1"/>
          </p:cNvSpPr>
          <p:nvPr>
            <p:ph idx="1"/>
          </p:nvPr>
        </p:nvSpPr>
        <p:spPr>
          <a:xfrm>
            <a:off x="677334" y="1397018"/>
            <a:ext cx="11200439" cy="3880773"/>
          </a:xfrm>
        </p:spPr>
        <p:txBody>
          <a:bodyPr/>
          <a:lstStyle/>
          <a:p>
            <a:pPr>
              <a:lnSpc>
                <a:spcPct val="150000"/>
              </a:lnSpc>
            </a:pPr>
            <a:r>
              <a:rPr lang="en-US" altLang="ko-KR" dirty="0"/>
              <a:t>SELECT * FROM </a:t>
            </a:r>
            <a:r>
              <a:rPr lang="en-US" altLang="ko-KR" dirty="0" err="1"/>
              <a:t>db_user</a:t>
            </a:r>
            <a:r>
              <a:rPr lang="en-US" altLang="ko-KR" dirty="0"/>
              <a:t> WHERE username='&lt;USERNAME&gt;' AND password='&lt;PASSWORD&gt;‘</a:t>
            </a:r>
          </a:p>
          <a:p>
            <a:pPr>
              <a:lnSpc>
                <a:spcPct val="150000"/>
              </a:lnSpc>
            </a:pPr>
            <a:r>
              <a:rPr lang="ko-KR" altLang="en-US" dirty="0"/>
              <a:t>공격 </a:t>
            </a:r>
            <a:r>
              <a:rPr lang="en-US" altLang="ko-KR" dirty="0"/>
              <a:t>: SELECT * FROM </a:t>
            </a:r>
            <a:r>
              <a:rPr lang="en-US" altLang="ko-KR" dirty="0" err="1"/>
              <a:t>db_user</a:t>
            </a:r>
            <a:r>
              <a:rPr lang="en-US" altLang="ko-KR" dirty="0"/>
              <a:t> WHERE username='&lt;USERNAME&gt;' AND password</a:t>
            </a:r>
            <a:r>
              <a:rPr lang="en-US" altLang="ko-KR" b="1" dirty="0">
                <a:solidFill>
                  <a:srgbClr val="FF0000"/>
                </a:solidFill>
              </a:rPr>
              <a:t>='' OR '1'='1‘</a:t>
            </a:r>
          </a:p>
          <a:p>
            <a:pPr>
              <a:lnSpc>
                <a:spcPct val="150000"/>
              </a:lnSpc>
            </a:pPr>
            <a:r>
              <a:rPr lang="ko-KR" altLang="en-US" dirty="0">
                <a:solidFill>
                  <a:schemeClr val="tx1"/>
                </a:solidFill>
              </a:rPr>
              <a:t>결과 </a:t>
            </a:r>
            <a:r>
              <a:rPr lang="en-US" altLang="ko-KR" dirty="0">
                <a:solidFill>
                  <a:schemeClr val="tx1"/>
                </a:solidFill>
              </a:rPr>
              <a:t>: ?</a:t>
            </a:r>
            <a:endParaRPr lang="ko-KR" altLang="en-US" dirty="0">
              <a:solidFill>
                <a:schemeClr val="tx1"/>
              </a:solidFill>
            </a:endParaRPr>
          </a:p>
        </p:txBody>
      </p:sp>
      <p:sp>
        <p:nvSpPr>
          <p:cNvPr id="8" name="TextBox 7"/>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
        <p:nvSpPr>
          <p:cNvPr id="10" name="TextBox 9"/>
          <p:cNvSpPr txBox="1"/>
          <p:nvPr/>
        </p:nvSpPr>
        <p:spPr>
          <a:xfrm>
            <a:off x="1960950" y="640899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78978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6132513" y="5625650"/>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132513" y="3916929"/>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132513" y="2222786"/>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L2, L4, L7 Switch</a:t>
            </a:r>
            <a:endParaRPr lang="ko-KR" altLang="en-US" dirty="0"/>
          </a:p>
        </p:txBody>
      </p:sp>
      <p:pic>
        <p:nvPicPr>
          <p:cNvPr id="4" name="그림 3"/>
          <p:cNvPicPr>
            <a:picLocks noChangeAspect="1"/>
          </p:cNvPicPr>
          <p:nvPr/>
        </p:nvPicPr>
        <p:blipFill>
          <a:blip r:embed="rId3"/>
          <a:stretch>
            <a:fillRect/>
          </a:stretch>
        </p:blipFill>
        <p:spPr>
          <a:xfrm>
            <a:off x="422085" y="2035208"/>
            <a:ext cx="5600700" cy="1562100"/>
          </a:xfrm>
          <a:prstGeom prst="rect">
            <a:avLst/>
          </a:prstGeom>
        </p:spPr>
      </p:pic>
      <p:sp>
        <p:nvSpPr>
          <p:cNvPr id="6" name="TextBox 5"/>
          <p:cNvSpPr txBox="1"/>
          <p:nvPr/>
        </p:nvSpPr>
        <p:spPr>
          <a:xfrm>
            <a:off x="6132513" y="2428026"/>
            <a:ext cx="5491760"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a:t>
            </a:r>
            <a:r>
              <a:rPr lang="en-US" altLang="ko-KR" dirty="0">
                <a:latin typeface="+mj-ea"/>
                <a:ea typeface="+mj-ea"/>
              </a:rPr>
              <a:t>MAC </a:t>
            </a:r>
            <a:r>
              <a:rPr lang="ko-KR" altLang="en-US" dirty="0">
                <a:latin typeface="+mj-ea"/>
                <a:ea typeface="+mj-ea"/>
              </a:rPr>
              <a:t>주소를 읽어 목적지로 전달</a:t>
            </a:r>
            <a:r>
              <a:rPr lang="en-US" altLang="ko-KR" dirty="0">
                <a:latin typeface="+mj-ea"/>
                <a:ea typeface="+mj-ea"/>
              </a:rPr>
              <a:t>(</a:t>
            </a:r>
            <a:r>
              <a:rPr lang="ko-KR" altLang="en-US" dirty="0">
                <a:latin typeface="+mj-ea"/>
                <a:ea typeface="+mj-ea"/>
              </a:rPr>
              <a:t>스위칭</a:t>
            </a:r>
            <a:r>
              <a:rPr lang="en-US" altLang="ko-KR" dirty="0">
                <a:latin typeface="+mj-ea"/>
                <a:ea typeface="+mj-ea"/>
              </a:rPr>
              <a:t>)</a:t>
            </a:r>
          </a:p>
          <a:p>
            <a:pPr>
              <a:lnSpc>
                <a:spcPct val="112000"/>
              </a:lnSpc>
            </a:pPr>
            <a:r>
              <a:rPr lang="en-US" altLang="ko-KR" dirty="0">
                <a:latin typeface="+mj-ea"/>
                <a:ea typeface="+mj-ea"/>
              </a:rPr>
              <a:t>- Ethernet</a:t>
            </a:r>
            <a:r>
              <a:rPr lang="ko-KR" altLang="en-US" dirty="0">
                <a:latin typeface="+mj-ea"/>
                <a:ea typeface="+mj-ea"/>
              </a:rPr>
              <a:t>에서 </a:t>
            </a:r>
            <a:r>
              <a:rPr lang="ko-KR" altLang="en-US" dirty="0" err="1">
                <a:latin typeface="+mj-ea"/>
                <a:ea typeface="+mj-ea"/>
              </a:rPr>
              <a:t>브로드캐스팅하던</a:t>
            </a:r>
            <a:r>
              <a:rPr lang="ko-KR" altLang="en-US" dirty="0">
                <a:latin typeface="+mj-ea"/>
                <a:ea typeface="+mj-ea"/>
              </a:rPr>
              <a:t> 것을 </a:t>
            </a:r>
            <a:r>
              <a:rPr lang="en-US" altLang="ko-KR" dirty="0">
                <a:latin typeface="+mj-ea"/>
                <a:ea typeface="+mj-ea"/>
              </a:rPr>
              <a:t>L2</a:t>
            </a:r>
            <a:r>
              <a:rPr lang="ko-KR" altLang="en-US" dirty="0">
                <a:latin typeface="+mj-ea"/>
                <a:ea typeface="+mj-ea"/>
              </a:rPr>
              <a:t>스위치를 </a:t>
            </a:r>
            <a:br>
              <a:rPr lang="en-US" altLang="ko-KR" dirty="0">
                <a:latin typeface="+mj-ea"/>
                <a:ea typeface="+mj-ea"/>
              </a:rPr>
            </a:br>
            <a:r>
              <a:rPr lang="en-US" altLang="ko-KR" dirty="0">
                <a:latin typeface="+mj-ea"/>
                <a:ea typeface="+mj-ea"/>
              </a:rPr>
              <a:t>  </a:t>
            </a:r>
            <a:r>
              <a:rPr lang="ko-KR" altLang="en-US" dirty="0">
                <a:latin typeface="+mj-ea"/>
                <a:ea typeface="+mj-ea"/>
              </a:rPr>
              <a:t>이용하면 </a:t>
            </a:r>
            <a:r>
              <a:rPr lang="ko-KR" altLang="en-US" dirty="0">
                <a:latin typeface="+mj-ea"/>
                <a:ea typeface="+mj-ea"/>
                <a:sym typeface="Wingdings" panose="05000000000000000000" pitchFamily="2" charset="2"/>
              </a:rPr>
              <a:t>해당 호스트만 전달이 가능함</a:t>
            </a:r>
            <a:endParaRPr lang="ko-KR" altLang="en-US" dirty="0">
              <a:latin typeface="+mj-ea"/>
              <a:ea typeface="+mj-ea"/>
            </a:endParaRPr>
          </a:p>
        </p:txBody>
      </p:sp>
      <p:pic>
        <p:nvPicPr>
          <p:cNvPr id="7" name="그림 6"/>
          <p:cNvPicPr>
            <a:picLocks noChangeAspect="1"/>
          </p:cNvPicPr>
          <p:nvPr/>
        </p:nvPicPr>
        <p:blipFill>
          <a:blip r:embed="rId4"/>
          <a:stretch>
            <a:fillRect/>
          </a:stretch>
        </p:blipFill>
        <p:spPr>
          <a:xfrm>
            <a:off x="310896" y="3429000"/>
            <a:ext cx="5541264" cy="1292962"/>
          </a:xfrm>
          <a:prstGeom prst="rect">
            <a:avLst/>
          </a:prstGeom>
        </p:spPr>
      </p:pic>
      <p:sp>
        <p:nvSpPr>
          <p:cNvPr id="8" name="TextBox 7"/>
          <p:cNvSpPr txBox="1"/>
          <p:nvPr/>
        </p:nvSpPr>
        <p:spPr>
          <a:xfrm>
            <a:off x="6132512" y="4193336"/>
            <a:ext cx="6249275" cy="712759"/>
          </a:xfrm>
          <a:prstGeom prst="rect">
            <a:avLst/>
          </a:prstGeom>
          <a:noFill/>
        </p:spPr>
        <p:txBody>
          <a:bodyPr wrap="none" rtlCol="0">
            <a:spAutoFit/>
          </a:bodyPr>
          <a:lstStyle/>
          <a:p>
            <a:pPr>
              <a:lnSpc>
                <a:spcPct val="112000"/>
              </a:lnSpc>
            </a:pPr>
            <a:r>
              <a:rPr lang="en-US" altLang="ko-KR" dirty="0">
                <a:latin typeface="+mj-ea"/>
                <a:ea typeface="+mj-ea"/>
              </a:rPr>
              <a:t>- TCP</a:t>
            </a:r>
            <a:r>
              <a:rPr lang="ko-KR" altLang="en-US" dirty="0">
                <a:latin typeface="+mj-ea"/>
                <a:ea typeface="+mj-ea"/>
              </a:rPr>
              <a:t> 정보 확인 </a:t>
            </a:r>
            <a:r>
              <a:rPr lang="en-US" altLang="ko-KR" dirty="0">
                <a:latin typeface="+mj-ea"/>
                <a:ea typeface="+mj-ea"/>
                <a:sym typeface="Wingdings" panose="05000000000000000000" pitchFamily="2" charset="2"/>
              </a:rPr>
              <a:t></a:t>
            </a:r>
            <a:r>
              <a:rPr lang="ko-KR" altLang="en-US" dirty="0">
                <a:latin typeface="+mj-ea"/>
                <a:ea typeface="+mj-ea"/>
              </a:rPr>
              <a:t> 우선순위</a:t>
            </a:r>
            <a:r>
              <a:rPr lang="en-US" altLang="ko-KR" dirty="0">
                <a:latin typeface="+mj-ea"/>
                <a:ea typeface="+mj-ea"/>
              </a:rPr>
              <a:t>(HTTP, FTP </a:t>
            </a:r>
            <a:r>
              <a:rPr lang="ko-KR" altLang="en-US" dirty="0">
                <a:latin typeface="+mj-ea"/>
                <a:ea typeface="+mj-ea"/>
              </a:rPr>
              <a:t>등</a:t>
            </a:r>
            <a:r>
              <a:rPr lang="en-US" altLang="ko-KR" dirty="0">
                <a:latin typeface="+mj-ea"/>
                <a:ea typeface="+mj-ea"/>
              </a:rPr>
              <a:t>)</a:t>
            </a:r>
            <a:r>
              <a:rPr lang="ko-KR" altLang="en-US" dirty="0">
                <a:latin typeface="+mj-ea"/>
                <a:ea typeface="+mj-ea"/>
              </a:rPr>
              <a:t>에 따른 스위칭 </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다수의 서버와 연결하여 </a:t>
            </a:r>
            <a:r>
              <a:rPr lang="ko-KR" altLang="en-US" dirty="0" err="1">
                <a:latin typeface="+mj-ea"/>
                <a:ea typeface="+mj-ea"/>
              </a:rPr>
              <a:t>스위칭하여</a:t>
            </a:r>
            <a:r>
              <a:rPr lang="ko-KR" altLang="en-US" dirty="0">
                <a:latin typeface="+mj-ea"/>
                <a:ea typeface="+mj-ea"/>
              </a:rPr>
              <a:t> 로드 </a:t>
            </a:r>
            <a:r>
              <a:rPr lang="ko-KR" altLang="en-US" dirty="0" err="1">
                <a:latin typeface="+mj-ea"/>
                <a:ea typeface="+mj-ea"/>
              </a:rPr>
              <a:t>밸런싱</a:t>
            </a:r>
            <a:endParaRPr lang="en-US" altLang="ko-KR" dirty="0">
              <a:latin typeface="+mj-ea"/>
              <a:ea typeface="+mj-ea"/>
            </a:endParaRPr>
          </a:p>
        </p:txBody>
      </p:sp>
      <p:sp>
        <p:nvSpPr>
          <p:cNvPr id="9" name="TextBox 8"/>
          <p:cNvSpPr txBox="1"/>
          <p:nvPr/>
        </p:nvSpPr>
        <p:spPr>
          <a:xfrm>
            <a:off x="6156897" y="5870712"/>
            <a:ext cx="6139822"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내용 중 </a:t>
            </a:r>
            <a:r>
              <a:rPr lang="en-US" altLang="ko-KR" dirty="0">
                <a:latin typeface="+mj-ea"/>
                <a:ea typeface="+mj-ea"/>
              </a:rPr>
              <a:t>URL, </a:t>
            </a:r>
            <a:r>
              <a:rPr lang="ko-KR" altLang="en-US" dirty="0">
                <a:latin typeface="+mj-ea"/>
                <a:ea typeface="+mj-ea"/>
              </a:rPr>
              <a:t>컨텐츠</a:t>
            </a:r>
            <a:r>
              <a:rPr lang="en-US" altLang="ko-KR" dirty="0">
                <a:latin typeface="+mj-ea"/>
                <a:ea typeface="+mj-ea"/>
              </a:rPr>
              <a:t>(</a:t>
            </a:r>
            <a:r>
              <a:rPr lang="ko-KR" altLang="en-US" dirty="0">
                <a:latin typeface="+mj-ea"/>
                <a:ea typeface="+mj-ea"/>
              </a:rPr>
              <a:t>동영상 등</a:t>
            </a:r>
            <a:r>
              <a:rPr lang="en-US" altLang="ko-KR" dirty="0">
                <a:latin typeface="+mj-ea"/>
                <a:ea typeface="+mj-ea"/>
              </a:rPr>
              <a:t>), </a:t>
            </a:r>
            <a:r>
              <a:rPr lang="ko-KR" altLang="en-US" dirty="0">
                <a:latin typeface="+mj-ea"/>
                <a:ea typeface="+mj-ea"/>
              </a:rPr>
              <a:t>쿠키 정보 등을 </a:t>
            </a:r>
            <a:br>
              <a:rPr lang="en-US" altLang="ko-KR" dirty="0">
                <a:latin typeface="+mj-ea"/>
                <a:ea typeface="+mj-ea"/>
              </a:rPr>
            </a:br>
            <a:r>
              <a:rPr lang="en-US" altLang="ko-KR" dirty="0">
                <a:latin typeface="+mj-ea"/>
                <a:ea typeface="+mj-ea"/>
              </a:rPr>
              <a:t>  </a:t>
            </a:r>
            <a:r>
              <a:rPr lang="ko-KR" altLang="en-US" dirty="0">
                <a:latin typeface="+mj-ea"/>
                <a:ea typeface="+mj-ea"/>
              </a:rPr>
              <a:t>인지하여 해당 정보에 맞는 서버로 스위칭</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웜 바이러스</a:t>
            </a:r>
            <a:r>
              <a:rPr lang="en-US" altLang="ko-KR" dirty="0">
                <a:latin typeface="+mj-ea"/>
                <a:ea typeface="+mj-ea"/>
              </a:rPr>
              <a:t>, </a:t>
            </a:r>
            <a:r>
              <a:rPr lang="en-US" altLang="ko-KR" dirty="0" err="1">
                <a:latin typeface="+mj-ea"/>
                <a:ea typeface="+mj-ea"/>
              </a:rPr>
              <a:t>Ddos</a:t>
            </a:r>
            <a:r>
              <a:rPr lang="en-US" altLang="ko-KR" dirty="0">
                <a:latin typeface="+mj-ea"/>
                <a:ea typeface="+mj-ea"/>
              </a:rPr>
              <a:t> </a:t>
            </a:r>
            <a:r>
              <a:rPr lang="ko-KR" altLang="en-US" dirty="0">
                <a:latin typeface="+mj-ea"/>
                <a:ea typeface="+mj-ea"/>
              </a:rPr>
              <a:t>등의 공격도 일정부분 </a:t>
            </a:r>
            <a:r>
              <a:rPr lang="ko-KR" altLang="en-US" dirty="0" err="1">
                <a:latin typeface="+mj-ea"/>
                <a:ea typeface="+mj-ea"/>
              </a:rPr>
              <a:t>방어가능</a:t>
            </a:r>
            <a:endParaRPr lang="en-US" altLang="ko-KR" dirty="0">
              <a:latin typeface="+mj-ea"/>
              <a:ea typeface="+mj-ea"/>
            </a:endParaRPr>
          </a:p>
        </p:txBody>
      </p:sp>
      <p:pic>
        <p:nvPicPr>
          <p:cNvPr id="10" name="그림 9"/>
          <p:cNvPicPr>
            <a:picLocks noChangeAspect="1"/>
          </p:cNvPicPr>
          <p:nvPr/>
        </p:nvPicPr>
        <p:blipFill>
          <a:blip r:embed="rId5"/>
          <a:stretch>
            <a:fillRect/>
          </a:stretch>
        </p:blipFill>
        <p:spPr>
          <a:xfrm>
            <a:off x="545020" y="4984599"/>
            <a:ext cx="4965764" cy="1722303"/>
          </a:xfrm>
          <a:prstGeom prst="rect">
            <a:avLst/>
          </a:prstGeom>
        </p:spPr>
      </p:pic>
      <p:sp>
        <p:nvSpPr>
          <p:cNvPr id="11" name="TextBox 10"/>
          <p:cNvSpPr txBox="1"/>
          <p:nvPr/>
        </p:nvSpPr>
        <p:spPr>
          <a:xfrm>
            <a:off x="6132513" y="1713350"/>
            <a:ext cx="652743" cy="584775"/>
          </a:xfrm>
          <a:prstGeom prst="rect">
            <a:avLst/>
          </a:prstGeom>
          <a:solidFill>
            <a:schemeClr val="bg1"/>
          </a:solidFill>
          <a:ln w="34925">
            <a:solidFill>
              <a:schemeClr val="accent1">
                <a:shade val="50000"/>
              </a:schemeClr>
            </a:solidFill>
          </a:ln>
        </p:spPr>
        <p:txBody>
          <a:bodyPr wrap="none" rtlCol="0">
            <a:spAutoFit/>
          </a:bodyPr>
          <a:lstStyle/>
          <a:p>
            <a:r>
              <a:rPr lang="en-US" altLang="ko-KR" sz="3200" b="1" dirty="0"/>
              <a:t>L2</a:t>
            </a:r>
            <a:endParaRPr lang="ko-KR" altLang="en-US" sz="3200" b="1" dirty="0"/>
          </a:p>
        </p:txBody>
      </p:sp>
      <p:sp>
        <p:nvSpPr>
          <p:cNvPr id="12" name="TextBox 11"/>
          <p:cNvSpPr txBox="1"/>
          <p:nvPr/>
        </p:nvSpPr>
        <p:spPr>
          <a:xfrm>
            <a:off x="6132512" y="3516021"/>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L4</a:t>
            </a:r>
            <a:endParaRPr lang="ko-KR" altLang="en-US" dirty="0"/>
          </a:p>
        </p:txBody>
      </p:sp>
      <p:sp>
        <p:nvSpPr>
          <p:cNvPr id="13" name="TextBox 12"/>
          <p:cNvSpPr txBox="1"/>
          <p:nvPr/>
        </p:nvSpPr>
        <p:spPr>
          <a:xfrm>
            <a:off x="6132513" y="5228762"/>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L7</a:t>
            </a:r>
            <a:endParaRPr lang="ko-KR" altLang="en-US" dirty="0"/>
          </a:p>
        </p:txBody>
      </p:sp>
    </p:spTree>
    <p:extLst>
      <p:ext uri="{BB962C8B-B14F-4D97-AF65-F5344CB8AC3E}">
        <p14:creationId xmlns:p14="http://schemas.microsoft.com/office/powerpoint/2010/main" val="11655815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Noncompliant Source Code</a:t>
            </a:r>
          </a:p>
          <a:p>
            <a:endParaRPr lang="en-US" altLang="ko-KR" dirty="0"/>
          </a:p>
          <a:p>
            <a:r>
              <a:rPr lang="en-US" altLang="ko-KR" dirty="0"/>
              <a:t>The JDBC library provides an API for building SQL commands</a:t>
            </a:r>
            <a:br>
              <a:rPr lang="en-US" altLang="ko-KR" dirty="0"/>
            </a:br>
            <a:r>
              <a:rPr lang="en-US" altLang="ko-KR" dirty="0"/>
              <a:t>that sanitize untrusted data. </a:t>
            </a:r>
            <a:br>
              <a:rPr lang="en-US" altLang="ko-KR" dirty="0"/>
            </a:br>
            <a:r>
              <a:rPr lang="en-US" altLang="ko-KR" dirty="0"/>
              <a:t>The </a:t>
            </a:r>
            <a:r>
              <a:rPr lang="en-US" altLang="ko-KR" b="1" i="1" dirty="0" err="1"/>
              <a:t>java.sql.PreparedStatement</a:t>
            </a:r>
            <a:r>
              <a:rPr lang="en-US" altLang="ko-KR" dirty="0"/>
              <a:t> class properly escapes </a:t>
            </a:r>
            <a:br>
              <a:rPr lang="en-US" altLang="ko-KR" dirty="0"/>
            </a:br>
            <a:r>
              <a:rPr lang="en-US" altLang="ko-KR" dirty="0"/>
              <a:t>input strings, preventing SQL injection when used correctly</a:t>
            </a:r>
            <a:endParaRPr lang="ko-KR" altLang="en-US" dirty="0"/>
          </a:p>
        </p:txBody>
      </p:sp>
      <p:pic>
        <p:nvPicPr>
          <p:cNvPr id="4" name="그림 3"/>
          <p:cNvPicPr>
            <a:picLocks noChangeAspect="1"/>
          </p:cNvPicPr>
          <p:nvPr/>
        </p:nvPicPr>
        <p:blipFill>
          <a:blip r:embed="rId2"/>
          <a:stretch>
            <a:fillRect/>
          </a:stretch>
        </p:blipFill>
        <p:spPr>
          <a:xfrm>
            <a:off x="8152714" y="141402"/>
            <a:ext cx="3929169" cy="6575196"/>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455844" y="4458878"/>
            <a:ext cx="3626039" cy="4996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3269761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Compliant Source Code</a:t>
            </a:r>
            <a:endParaRPr lang="ko-KR" altLang="en-US" dirty="0"/>
          </a:p>
        </p:txBody>
      </p:sp>
      <p:pic>
        <p:nvPicPr>
          <p:cNvPr id="4" name="그림 3"/>
          <p:cNvPicPr>
            <a:picLocks noChangeAspect="1"/>
          </p:cNvPicPr>
          <p:nvPr/>
        </p:nvPicPr>
        <p:blipFill>
          <a:blip r:embed="rId2"/>
          <a:stretch>
            <a:fillRect/>
          </a:stretch>
        </p:blipFill>
        <p:spPr>
          <a:xfrm>
            <a:off x="6865610" y="133350"/>
            <a:ext cx="5229225" cy="6591300"/>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7058379" y="2929379"/>
            <a:ext cx="4960796" cy="18688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1718612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p:txBody>
          <a:bodyPr/>
          <a:lstStyle/>
          <a:p>
            <a:r>
              <a:rPr lang="ko-KR" altLang="en-US" dirty="0"/>
              <a:t>웹 페이지에 악의적인 스크립트를 심어서 사용자측에 실행되게 유도할 수 있음</a:t>
            </a:r>
            <a:endParaRPr lang="en-US" altLang="ko-KR" dirty="0"/>
          </a:p>
        </p:txBody>
      </p:sp>
      <p:grpSp>
        <p:nvGrpSpPr>
          <p:cNvPr id="6" name="그룹 5"/>
          <p:cNvGrpSpPr/>
          <p:nvPr/>
        </p:nvGrpSpPr>
        <p:grpSpPr>
          <a:xfrm>
            <a:off x="677334" y="2971652"/>
            <a:ext cx="6972300" cy="3749998"/>
            <a:chOff x="573661" y="2481458"/>
            <a:chExt cx="6972300" cy="3749998"/>
          </a:xfrm>
        </p:grpSpPr>
        <p:pic>
          <p:nvPicPr>
            <p:cNvPr id="4" name="그림 3"/>
            <p:cNvPicPr>
              <a:picLocks noChangeAspect="1"/>
            </p:cNvPicPr>
            <p:nvPr/>
          </p:nvPicPr>
          <p:blipFill>
            <a:blip r:embed="rId2"/>
            <a:stretch>
              <a:fillRect/>
            </a:stretch>
          </p:blipFill>
          <p:spPr>
            <a:xfrm>
              <a:off x="573661" y="2481458"/>
              <a:ext cx="6972300" cy="36861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18420" y="597754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1679506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pic>
        <p:nvPicPr>
          <p:cNvPr id="4" name="내용 개체 틀 3"/>
          <p:cNvPicPr>
            <a:picLocks noGrp="1" noChangeAspect="1"/>
          </p:cNvPicPr>
          <p:nvPr>
            <p:ph idx="1"/>
          </p:nvPr>
        </p:nvPicPr>
        <p:blipFill>
          <a:blip r:embed="rId2"/>
          <a:stretch>
            <a:fillRect/>
          </a:stretch>
        </p:blipFill>
        <p:spPr>
          <a:xfrm>
            <a:off x="553964" y="1479181"/>
            <a:ext cx="7486650" cy="2114550"/>
          </a:xfrm>
          <a:prstGeom prst="rect">
            <a:avLst/>
          </a:prstGeom>
        </p:spPr>
      </p:pic>
      <p:pic>
        <p:nvPicPr>
          <p:cNvPr id="5" name="그림 4"/>
          <p:cNvPicPr>
            <a:picLocks noChangeAspect="1"/>
          </p:cNvPicPr>
          <p:nvPr/>
        </p:nvPicPr>
        <p:blipFill>
          <a:blip r:embed="rId3"/>
          <a:stretch>
            <a:fillRect/>
          </a:stretch>
        </p:blipFill>
        <p:spPr>
          <a:xfrm>
            <a:off x="630164" y="3429000"/>
            <a:ext cx="7410450" cy="3409950"/>
          </a:xfrm>
          <a:prstGeom prst="rect">
            <a:avLst/>
          </a:prstGeom>
        </p:spPr>
      </p:pic>
      <p:sp>
        <p:nvSpPr>
          <p:cNvPr id="6" name="TextBox 5"/>
          <p:cNvSpPr txBox="1"/>
          <p:nvPr/>
        </p:nvSpPr>
        <p:spPr>
          <a:xfrm>
            <a:off x="8652691" y="658503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613941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a:xfrm>
            <a:off x="771603" y="1368737"/>
            <a:ext cx="10681964" cy="5117788"/>
          </a:xfrm>
        </p:spPr>
        <p:txBody>
          <a:bodyPr/>
          <a:lstStyle/>
          <a:p>
            <a:pPr>
              <a:lnSpc>
                <a:spcPct val="150000"/>
              </a:lnSpc>
            </a:pPr>
            <a:r>
              <a:rPr lang="en-US" altLang="ko-KR" dirty="0">
                <a:latin typeface="+mj-ea"/>
                <a:ea typeface="+mj-ea"/>
              </a:rPr>
              <a:t>XSS </a:t>
            </a:r>
            <a:r>
              <a:rPr lang="ko-KR" altLang="en-US" dirty="0">
                <a:latin typeface="+mj-ea"/>
                <a:ea typeface="+mj-ea"/>
              </a:rPr>
              <a:t>공격을 차단하기 위해 태그 문자</a:t>
            </a:r>
            <a:r>
              <a:rPr lang="en-US" altLang="ko-KR" dirty="0">
                <a:latin typeface="+mj-ea"/>
                <a:ea typeface="+mj-ea"/>
              </a:rPr>
              <a:t>(&lt;, &gt;) </a:t>
            </a:r>
            <a:r>
              <a:rPr lang="ko-KR" altLang="en-US" dirty="0">
                <a:latin typeface="+mj-ea"/>
                <a:ea typeface="+mj-ea"/>
              </a:rPr>
              <a:t>등 위험한 문자 입력 시 </a:t>
            </a:r>
            <a:br>
              <a:rPr lang="en-US" altLang="ko-KR" dirty="0">
                <a:latin typeface="+mj-ea"/>
                <a:ea typeface="+mj-ea"/>
              </a:rPr>
            </a:br>
            <a:r>
              <a:rPr lang="ko-KR" altLang="en-US" dirty="0">
                <a:latin typeface="+mj-ea"/>
                <a:ea typeface="+mj-ea"/>
              </a:rPr>
              <a:t>문자 참조</a:t>
            </a:r>
            <a:r>
              <a:rPr lang="en-US" altLang="ko-KR" dirty="0">
                <a:latin typeface="+mj-ea"/>
                <a:ea typeface="+mj-ea"/>
              </a:rPr>
              <a:t>(HTML entity)</a:t>
            </a:r>
            <a:r>
              <a:rPr lang="ko-KR" altLang="en-US" dirty="0">
                <a:latin typeface="+mj-ea"/>
                <a:ea typeface="+mj-ea"/>
              </a:rPr>
              <a:t>로 필터링하고</a:t>
            </a:r>
            <a:r>
              <a:rPr lang="en-US" altLang="ko-KR" dirty="0">
                <a:latin typeface="+mj-ea"/>
                <a:ea typeface="+mj-ea"/>
              </a:rPr>
              <a:t>, </a:t>
            </a:r>
            <a:r>
              <a:rPr lang="ko-KR" altLang="en-US" dirty="0">
                <a:latin typeface="+mj-ea"/>
                <a:ea typeface="+mj-ea"/>
              </a:rPr>
              <a:t>서버에서 브라우저로 전송 시 문자를 인코딩하는 것이다</a:t>
            </a:r>
            <a:r>
              <a:rPr lang="en-US" altLang="ko-KR" dirty="0">
                <a:latin typeface="+mj-ea"/>
                <a:ea typeface="+mj-ea"/>
              </a:rPr>
              <a:t>. HTML </a:t>
            </a:r>
            <a:r>
              <a:rPr lang="ko-KR" altLang="en-US" dirty="0">
                <a:latin typeface="+mj-ea"/>
                <a:ea typeface="+mj-ea"/>
              </a:rPr>
              <a:t>문자 </a:t>
            </a:r>
            <a:r>
              <a:rPr lang="ko-KR" altLang="en-US" dirty="0" err="1">
                <a:latin typeface="+mj-ea"/>
                <a:ea typeface="+mj-ea"/>
              </a:rPr>
              <a:t>참조란</a:t>
            </a:r>
            <a:r>
              <a:rPr lang="ko-KR" altLang="en-US" dirty="0">
                <a:latin typeface="+mj-ea"/>
                <a:ea typeface="+mj-ea"/>
              </a:rPr>
              <a:t> </a:t>
            </a:r>
            <a:r>
              <a:rPr lang="en-US" altLang="ko-KR" dirty="0">
                <a:latin typeface="+mj-ea"/>
                <a:ea typeface="+mj-ea"/>
              </a:rPr>
              <a:t>ASCII </a:t>
            </a:r>
            <a:r>
              <a:rPr lang="ko-KR" altLang="en-US" dirty="0">
                <a:latin typeface="+mj-ea"/>
                <a:ea typeface="+mj-ea"/>
              </a:rPr>
              <a:t>문자를 동일한 의미의 </a:t>
            </a:r>
            <a:r>
              <a:rPr lang="en-US" altLang="ko-KR" dirty="0">
                <a:latin typeface="+mj-ea"/>
                <a:ea typeface="+mj-ea"/>
              </a:rPr>
              <a:t>HTML </a:t>
            </a:r>
            <a:r>
              <a:rPr lang="ko-KR" altLang="en-US" dirty="0">
                <a:latin typeface="+mj-ea"/>
                <a:ea typeface="+mj-ea"/>
              </a:rPr>
              <a:t>문자로 변경하는 과정이다</a:t>
            </a:r>
            <a:r>
              <a:rPr lang="en-US" altLang="ko-KR" dirty="0">
                <a:latin typeface="+mj-ea"/>
                <a:ea typeface="+mj-ea"/>
              </a:rPr>
              <a:t>. </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필터 라이브러리 활용 </a:t>
            </a:r>
            <a:r>
              <a:rPr lang="en-US" altLang="ko-KR" dirty="0">
                <a:latin typeface="+mj-ea"/>
                <a:ea typeface="+mj-ea"/>
              </a:rPr>
              <a:t>(</a:t>
            </a:r>
            <a:r>
              <a:rPr lang="en-US" altLang="ko-KR" dirty="0" err="1">
                <a:latin typeface="+mj-ea"/>
                <a:ea typeface="+mj-ea"/>
                <a:hlinkClick r:id="rId3"/>
              </a:rPr>
              <a:t>lucy</a:t>
            </a:r>
            <a:r>
              <a:rPr lang="en-US" altLang="ko-KR" dirty="0">
                <a:latin typeface="+mj-ea"/>
                <a:ea typeface="+mj-ea"/>
                <a:hlinkClick r:id="rId3"/>
              </a:rPr>
              <a:t>-</a:t>
            </a:r>
            <a:r>
              <a:rPr lang="en-US" altLang="ko-KR" dirty="0" err="1">
                <a:latin typeface="+mj-ea"/>
                <a:ea typeface="+mj-ea"/>
                <a:hlinkClick r:id="rId3"/>
              </a:rPr>
              <a:t>xss</a:t>
            </a:r>
            <a:r>
              <a:rPr lang="en-US" altLang="ko-KR" dirty="0">
                <a:latin typeface="+mj-ea"/>
                <a:ea typeface="+mj-ea"/>
                <a:hlinkClick r:id="rId3"/>
              </a:rPr>
              <a:t>-filter</a:t>
            </a:r>
            <a:r>
              <a:rPr lang="en-US" altLang="ko-KR" dirty="0">
                <a:latin typeface="+mj-ea"/>
                <a:ea typeface="+mj-ea"/>
              </a:rPr>
              <a:t>)</a:t>
            </a:r>
            <a:endParaRPr lang="ko-KR" altLang="en-US" dirty="0">
              <a:latin typeface="+mj-ea"/>
              <a:ea typeface="+mj-ea"/>
            </a:endParaRPr>
          </a:p>
        </p:txBody>
      </p:sp>
      <p:pic>
        <p:nvPicPr>
          <p:cNvPr id="4" name="그림 3"/>
          <p:cNvPicPr>
            <a:picLocks noChangeAspect="1"/>
          </p:cNvPicPr>
          <p:nvPr/>
        </p:nvPicPr>
        <p:blipFill>
          <a:blip r:embed="rId4"/>
          <a:stretch>
            <a:fillRect/>
          </a:stretch>
        </p:blipFill>
        <p:spPr>
          <a:xfrm>
            <a:off x="1026327" y="2689537"/>
            <a:ext cx="10212371" cy="242811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39287" y="6611779"/>
            <a:ext cx="4052713" cy="246221"/>
          </a:xfrm>
          <a:prstGeom prst="rect">
            <a:avLst/>
          </a:prstGeom>
          <a:noFill/>
        </p:spPr>
        <p:txBody>
          <a:bodyPr wrap="none" rtlCol="0">
            <a:spAutoFit/>
          </a:bodyPr>
          <a:lstStyle/>
          <a:p>
            <a:r>
              <a:rPr lang="en-US" altLang="ko-KR" sz="1000" i="1" dirty="0"/>
              <a:t>source :</a:t>
            </a:r>
            <a:r>
              <a:rPr lang="ko-KR" altLang="en-US" sz="1000" i="1" dirty="0"/>
              <a:t> 크로스 사이트 </a:t>
            </a:r>
            <a:r>
              <a:rPr lang="ko-KR" altLang="en-US" sz="1000" i="1" dirty="0" err="1"/>
              <a:t>스크립팅</a:t>
            </a:r>
            <a:r>
              <a:rPr lang="en-US" altLang="ko-KR" sz="1000" i="1" dirty="0"/>
              <a:t>(XSS) </a:t>
            </a:r>
            <a:r>
              <a:rPr lang="ko-KR" altLang="en-US" sz="1000" i="1" dirty="0"/>
              <a:t>공격 종류 및 대응 방법 </a:t>
            </a:r>
            <a:r>
              <a:rPr lang="en-US" altLang="ko-KR" sz="1000" i="1" dirty="0"/>
              <a:t>(KISA)</a:t>
            </a:r>
            <a:endParaRPr lang="ko-KR" altLang="en-US" sz="1000" i="1" dirty="0"/>
          </a:p>
        </p:txBody>
      </p:sp>
    </p:spTree>
    <p:extLst>
      <p:ext uri="{BB962C8B-B14F-4D97-AF65-F5344CB8AC3E}">
        <p14:creationId xmlns:p14="http://schemas.microsoft.com/office/powerpoint/2010/main" val="441807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sp>
        <p:nvSpPr>
          <p:cNvPr id="3" name="내용 개체 틀 2"/>
          <p:cNvSpPr>
            <a:spLocks noGrp="1"/>
          </p:cNvSpPr>
          <p:nvPr>
            <p:ph idx="1"/>
          </p:nvPr>
        </p:nvSpPr>
        <p:spPr/>
        <p:txBody>
          <a:bodyPr/>
          <a:lstStyle/>
          <a:p>
            <a:pPr>
              <a:lnSpc>
                <a:spcPct val="150000"/>
              </a:lnSpc>
            </a:pPr>
            <a:r>
              <a:rPr lang="ko-KR" altLang="en-US" dirty="0" err="1"/>
              <a:t>서버측에서</a:t>
            </a:r>
            <a:r>
              <a:rPr lang="ko-KR" altLang="en-US" dirty="0"/>
              <a:t> 실행 가능한 스크립트 파일</a:t>
            </a:r>
            <a:r>
              <a:rPr lang="en-US" altLang="ko-KR" dirty="0"/>
              <a:t>(asp, </a:t>
            </a:r>
            <a:r>
              <a:rPr lang="en-US" altLang="ko-KR" dirty="0" err="1"/>
              <a:t>jsp</a:t>
            </a:r>
            <a:r>
              <a:rPr lang="en-US" altLang="ko-KR" dirty="0"/>
              <a:t>, </a:t>
            </a:r>
            <a:r>
              <a:rPr lang="en-US" altLang="ko-KR" dirty="0" err="1"/>
              <a:t>php</a:t>
            </a:r>
            <a:r>
              <a:rPr lang="en-US" altLang="ko-KR" dirty="0"/>
              <a:t> </a:t>
            </a:r>
            <a:r>
              <a:rPr lang="ko-KR" altLang="en-US" dirty="0"/>
              <a:t>등</a:t>
            </a:r>
            <a:r>
              <a:rPr lang="en-US" altLang="ko-KR" dirty="0"/>
              <a:t>)</a:t>
            </a:r>
            <a:r>
              <a:rPr lang="ko-KR" altLang="en-US" dirty="0"/>
              <a:t>이 업로드 가능하고</a:t>
            </a:r>
            <a:r>
              <a:rPr lang="en-US" altLang="ko-KR" dirty="0"/>
              <a:t>,</a:t>
            </a:r>
            <a:br>
              <a:rPr lang="en-US" altLang="ko-KR" dirty="0"/>
            </a:br>
            <a:r>
              <a:rPr lang="ko-KR" altLang="en-US" dirty="0"/>
              <a:t>이 파일을 통해 공격자가 웹을 직접 실행하는 경우 위험에 노출</a:t>
            </a:r>
          </a:p>
        </p:txBody>
      </p:sp>
      <p:grpSp>
        <p:nvGrpSpPr>
          <p:cNvPr id="6" name="그룹 5"/>
          <p:cNvGrpSpPr/>
          <p:nvPr/>
        </p:nvGrpSpPr>
        <p:grpSpPr>
          <a:xfrm>
            <a:off x="1182868" y="3221962"/>
            <a:ext cx="4100638" cy="2857108"/>
            <a:chOff x="1182868" y="3221962"/>
            <a:chExt cx="4100638" cy="2857108"/>
          </a:xfrm>
        </p:grpSpPr>
        <p:pic>
          <p:nvPicPr>
            <p:cNvPr id="4" name="그림 3"/>
            <p:cNvPicPr>
              <a:picLocks noChangeAspect="1"/>
            </p:cNvPicPr>
            <p:nvPr/>
          </p:nvPicPr>
          <p:blipFill>
            <a:blip r:embed="rId2"/>
            <a:stretch>
              <a:fillRect/>
            </a:stretch>
          </p:blipFill>
          <p:spPr>
            <a:xfrm>
              <a:off x="1182868" y="3221962"/>
              <a:ext cx="4000500" cy="2819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855965"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42308360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pic>
        <p:nvPicPr>
          <p:cNvPr id="4" name="그림 3"/>
          <p:cNvPicPr>
            <a:picLocks noChangeAspect="1"/>
          </p:cNvPicPr>
          <p:nvPr/>
        </p:nvPicPr>
        <p:blipFill>
          <a:blip r:embed="rId2"/>
          <a:stretch>
            <a:fillRect/>
          </a:stretch>
        </p:blipFill>
        <p:spPr>
          <a:xfrm>
            <a:off x="0" y="2314817"/>
            <a:ext cx="6187898" cy="3648864"/>
          </a:xfrm>
          <a:prstGeom prst="rect">
            <a:avLst/>
          </a:prstGeom>
        </p:spPr>
      </p:pic>
      <p:pic>
        <p:nvPicPr>
          <p:cNvPr id="5" name="그림 4"/>
          <p:cNvPicPr>
            <a:picLocks noChangeAspect="1"/>
          </p:cNvPicPr>
          <p:nvPr/>
        </p:nvPicPr>
        <p:blipFill rotWithShape="1">
          <a:blip r:embed="rId3"/>
          <a:srcRect r="2130"/>
          <a:stretch/>
        </p:blipFill>
        <p:spPr>
          <a:xfrm>
            <a:off x="6132513" y="2163114"/>
            <a:ext cx="6009211" cy="3800567"/>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000967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사용자로 </a:t>
            </a:r>
            <a:r>
              <a:rPr lang="ko-KR" altLang="en-US" dirty="0" err="1"/>
              <a:t>부터</a:t>
            </a:r>
            <a:r>
              <a:rPr lang="ko-KR" altLang="en-US" dirty="0"/>
              <a:t> 입력되는 값을 악의적인 외부사이트로 연결을 유도하는 공격</a:t>
            </a:r>
          </a:p>
        </p:txBody>
      </p:sp>
      <p:pic>
        <p:nvPicPr>
          <p:cNvPr id="4" name="그림 3"/>
          <p:cNvPicPr>
            <a:picLocks noChangeAspect="1"/>
          </p:cNvPicPr>
          <p:nvPr/>
        </p:nvPicPr>
        <p:blipFill>
          <a:blip r:embed="rId2"/>
          <a:stretch>
            <a:fillRect/>
          </a:stretch>
        </p:blipFill>
        <p:spPr>
          <a:xfrm>
            <a:off x="677334" y="2936212"/>
            <a:ext cx="5524500"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11172"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3513002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1&gt;</a:t>
            </a:r>
            <a:endParaRPr lang="ko-KR" altLang="en-US" dirty="0"/>
          </a:p>
        </p:txBody>
      </p:sp>
      <p:pic>
        <p:nvPicPr>
          <p:cNvPr id="4" name="그림 3"/>
          <p:cNvPicPr>
            <a:picLocks noChangeAspect="1"/>
          </p:cNvPicPr>
          <p:nvPr/>
        </p:nvPicPr>
        <p:blipFill>
          <a:blip r:embed="rId3"/>
          <a:stretch>
            <a:fillRect/>
          </a:stretch>
        </p:blipFill>
        <p:spPr>
          <a:xfrm>
            <a:off x="4679950" y="2590800"/>
            <a:ext cx="2905125" cy="8382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71481" y="4197405"/>
            <a:ext cx="7516801" cy="369332"/>
          </a:xfrm>
          <a:prstGeom prst="rect">
            <a:avLst/>
          </a:prstGeom>
          <a:noFill/>
        </p:spPr>
        <p:txBody>
          <a:bodyPr wrap="none" rtlCol="0">
            <a:spAutoFit/>
          </a:bodyPr>
          <a:lstStyle/>
          <a:p>
            <a:r>
              <a:rPr lang="en-US" altLang="ko-KR" dirty="0"/>
              <a:t>http://example.com/example.php?url=http://malicious.example.com</a:t>
            </a:r>
            <a:endParaRPr lang="ko-KR" altLang="en-US" dirty="0"/>
          </a:p>
        </p:txBody>
      </p:sp>
      <p:sp>
        <p:nvSpPr>
          <p:cNvPr id="6" name="TextBox 5"/>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903680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2&gt;</a:t>
            </a:r>
            <a:endParaRPr lang="ko-KR" altLang="en-US" dirty="0"/>
          </a:p>
        </p:txBody>
      </p:sp>
      <p:pic>
        <p:nvPicPr>
          <p:cNvPr id="4" name="그림 3"/>
          <p:cNvPicPr>
            <a:picLocks noChangeAspect="1"/>
          </p:cNvPicPr>
          <p:nvPr/>
        </p:nvPicPr>
        <p:blipFill>
          <a:blip r:embed="rId3"/>
          <a:stretch>
            <a:fillRect/>
          </a:stretch>
        </p:blipFill>
        <p:spPr>
          <a:xfrm>
            <a:off x="1751013" y="2680943"/>
            <a:ext cx="8763000" cy="2476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07761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3853220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pic>
        <p:nvPicPr>
          <p:cNvPr id="4" name="그림 3"/>
          <p:cNvPicPr>
            <a:picLocks noChangeAspect="1"/>
          </p:cNvPicPr>
          <p:nvPr/>
        </p:nvPicPr>
        <p:blipFill>
          <a:blip r:embed="rId2"/>
          <a:stretch>
            <a:fillRect/>
          </a:stretch>
        </p:blipFill>
        <p:spPr>
          <a:xfrm>
            <a:off x="586081" y="2848746"/>
            <a:ext cx="5546432" cy="2473116"/>
          </a:xfrm>
          <a:prstGeom prst="rect">
            <a:avLst/>
          </a:prstGeom>
        </p:spPr>
      </p:pic>
      <p:pic>
        <p:nvPicPr>
          <p:cNvPr id="5" name="그림 4"/>
          <p:cNvPicPr>
            <a:picLocks noChangeAspect="1"/>
          </p:cNvPicPr>
          <p:nvPr/>
        </p:nvPicPr>
        <p:blipFill>
          <a:blip r:embed="rId3"/>
          <a:stretch>
            <a:fillRect/>
          </a:stretch>
        </p:blipFill>
        <p:spPr>
          <a:xfrm>
            <a:off x="6132513" y="2160589"/>
            <a:ext cx="5972960" cy="4117663"/>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735947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sp>
        <p:nvSpPr>
          <p:cNvPr id="3" name="내용 개체 틀 2"/>
          <p:cNvSpPr>
            <a:spLocks noGrp="1"/>
          </p:cNvSpPr>
          <p:nvPr>
            <p:ph idx="1"/>
          </p:nvPr>
        </p:nvSpPr>
        <p:spPr>
          <a:xfrm>
            <a:off x="677334" y="2160589"/>
            <a:ext cx="9145396" cy="3880773"/>
          </a:xfrm>
        </p:spPr>
        <p:txBody>
          <a:bodyPr/>
          <a:lstStyle/>
          <a:p>
            <a:r>
              <a:rPr lang="ko-KR" altLang="en-US"/>
              <a:t>특정 웹사이트에 대해서 사용자가 인지하지 못한 상황에서 사용자의 의도와 무관하게 공격자가 의도한 행위를 하게 하는 공격</a:t>
            </a:r>
          </a:p>
        </p:txBody>
      </p:sp>
      <p:pic>
        <p:nvPicPr>
          <p:cNvPr id="4" name="그림 3"/>
          <p:cNvPicPr>
            <a:picLocks noChangeAspect="1"/>
          </p:cNvPicPr>
          <p:nvPr/>
        </p:nvPicPr>
        <p:blipFill>
          <a:blip r:embed="rId2"/>
          <a:stretch>
            <a:fillRect/>
          </a:stretch>
        </p:blipFill>
        <p:spPr>
          <a:xfrm>
            <a:off x="1073260" y="2892416"/>
            <a:ext cx="6391275" cy="3695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55126" y="633420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8624199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810705" y="3771850"/>
            <a:ext cx="10718276" cy="30060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10705" y="1470581"/>
            <a:ext cx="10718276" cy="225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pic>
        <p:nvPicPr>
          <p:cNvPr id="5" name="내용 개체 틀 4"/>
          <p:cNvPicPr>
            <a:picLocks noGrp="1" noChangeAspect="1"/>
          </p:cNvPicPr>
          <p:nvPr>
            <p:ph idx="1"/>
          </p:nvPr>
        </p:nvPicPr>
        <p:blipFill>
          <a:blip r:embed="rId3"/>
          <a:stretch>
            <a:fillRect/>
          </a:stretch>
        </p:blipFill>
        <p:spPr>
          <a:xfrm>
            <a:off x="6132513" y="1728689"/>
            <a:ext cx="5067300" cy="1819275"/>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stretch>
            <a:fillRect/>
          </a:stretch>
        </p:blipFill>
        <p:spPr>
          <a:xfrm>
            <a:off x="1138237" y="1728689"/>
            <a:ext cx="4429125" cy="1590675"/>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5"/>
          <a:stretch>
            <a:fillRect/>
          </a:stretch>
        </p:blipFill>
        <p:spPr>
          <a:xfrm>
            <a:off x="3513789" y="3897574"/>
            <a:ext cx="5281139" cy="277954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24849" y="3726485"/>
            <a:ext cx="889987" cy="369332"/>
          </a:xfrm>
          <a:prstGeom prst="rect">
            <a:avLst/>
          </a:prstGeom>
          <a:noFill/>
        </p:spPr>
        <p:txBody>
          <a:bodyPr wrap="none" rtlCol="0">
            <a:spAutoFit/>
          </a:bodyPr>
          <a:lstStyle/>
          <a:p>
            <a:r>
              <a:rPr lang="en-US" altLang="ko-KR" dirty="0"/>
              <a:t>&lt;</a:t>
            </a:r>
            <a:r>
              <a:rPr lang="ko-KR" altLang="en-US" b="1" dirty="0"/>
              <a:t>변조</a:t>
            </a:r>
            <a:r>
              <a:rPr lang="en-US" altLang="ko-KR" dirty="0"/>
              <a:t>&gt;</a:t>
            </a:r>
            <a:endParaRPr lang="ko-KR" altLang="en-US" dirty="0"/>
          </a:p>
        </p:txBody>
      </p:sp>
      <p:sp>
        <p:nvSpPr>
          <p:cNvPr id="10" name="TextBox 9"/>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http://cwe.mitre.org/data/definitions/352.html</a:t>
            </a:r>
            <a:endParaRPr lang="ko-KR" altLang="en-US" sz="1050" i="1" dirty="0"/>
          </a:p>
        </p:txBody>
      </p:sp>
    </p:spTree>
    <p:extLst>
      <p:ext uri="{BB962C8B-B14F-4D97-AF65-F5344CB8AC3E}">
        <p14:creationId xmlns:p14="http://schemas.microsoft.com/office/powerpoint/2010/main" val="4192863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a:xfrm>
            <a:off x="677334" y="2160589"/>
            <a:ext cx="9409346" cy="3880773"/>
          </a:xfrm>
        </p:spPr>
        <p:txBody>
          <a:bodyPr/>
          <a:lstStyle/>
          <a:p>
            <a:r>
              <a:rPr lang="ko-KR" altLang="en-US" dirty="0"/>
              <a:t>파일업로드</a:t>
            </a:r>
            <a:r>
              <a:rPr lang="en-US" altLang="ko-KR" dirty="0"/>
              <a:t>, </a:t>
            </a:r>
            <a:r>
              <a:rPr lang="ko-KR" altLang="en-US" dirty="0"/>
              <a:t>다운로드 등 디렉토리 경로를 접근할 경우에 발생할 수 있는 취약점</a:t>
            </a:r>
          </a:p>
        </p:txBody>
      </p:sp>
      <p:pic>
        <p:nvPicPr>
          <p:cNvPr id="4" name="그림 3"/>
          <p:cNvPicPr>
            <a:picLocks noChangeAspect="1"/>
          </p:cNvPicPr>
          <p:nvPr/>
        </p:nvPicPr>
        <p:blipFill>
          <a:blip r:embed="rId2"/>
          <a:stretch>
            <a:fillRect/>
          </a:stretch>
        </p:blipFill>
        <p:spPr>
          <a:xfrm>
            <a:off x="677334" y="2819105"/>
            <a:ext cx="6810375"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7419" y="5719042"/>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1378834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p:txBody>
          <a:bodyPr/>
          <a:lstStyle/>
          <a:p>
            <a:r>
              <a:rPr lang="ko-KR" altLang="en-US" dirty="0"/>
              <a:t>디렉토리 관련 문자 제거</a:t>
            </a:r>
            <a:r>
              <a:rPr lang="en-US" altLang="ko-KR" dirty="0"/>
              <a:t>(</a:t>
            </a:r>
            <a:r>
              <a:rPr lang="en-US" altLang="ko-KR" dirty="0" err="1"/>
              <a:t>sanitizatioin</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562466" y="2785401"/>
            <a:ext cx="5570047" cy="2654476"/>
          </a:xfrm>
          <a:prstGeom prst="rect">
            <a:avLst/>
          </a:prstGeom>
        </p:spPr>
      </p:pic>
      <p:pic>
        <p:nvPicPr>
          <p:cNvPr id="5" name="그림 4"/>
          <p:cNvPicPr>
            <a:picLocks noChangeAspect="1"/>
          </p:cNvPicPr>
          <p:nvPr/>
        </p:nvPicPr>
        <p:blipFill>
          <a:blip r:embed="rId3"/>
          <a:stretch>
            <a:fillRect/>
          </a:stretch>
        </p:blipFill>
        <p:spPr>
          <a:xfrm>
            <a:off x="6132513" y="2337328"/>
            <a:ext cx="5830101" cy="3619206"/>
          </a:xfrm>
          <a:prstGeom prst="rect">
            <a:avLst/>
          </a:prstGeom>
        </p:spPr>
      </p:pic>
    </p:spTree>
    <p:extLst>
      <p:ext uri="{BB962C8B-B14F-4D97-AF65-F5344CB8AC3E}">
        <p14:creationId xmlns:p14="http://schemas.microsoft.com/office/powerpoint/2010/main" val="39056791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무결성 </a:t>
            </a:r>
            <a:r>
              <a:rPr lang="ko-KR" altLang="en-US" dirty="0" err="1"/>
              <a:t>검사없는</a:t>
            </a:r>
            <a:r>
              <a:rPr lang="ko-KR" altLang="en-US" dirty="0"/>
              <a:t> 코드 다운로드</a:t>
            </a:r>
          </a:p>
        </p:txBody>
      </p:sp>
      <p:sp>
        <p:nvSpPr>
          <p:cNvPr id="3" name="내용 개체 틀 2"/>
          <p:cNvSpPr>
            <a:spLocks noGrp="1"/>
          </p:cNvSpPr>
          <p:nvPr>
            <p:ph idx="1"/>
          </p:nvPr>
        </p:nvSpPr>
        <p:spPr>
          <a:xfrm>
            <a:off x="677334" y="2160589"/>
            <a:ext cx="10201198" cy="3880773"/>
          </a:xfrm>
        </p:spPr>
        <p:txBody>
          <a:bodyPr/>
          <a:lstStyle/>
          <a:p>
            <a:r>
              <a:rPr lang="ko-KR" altLang="en-US" dirty="0" err="1"/>
              <a:t>원격으로부터</a:t>
            </a:r>
            <a:r>
              <a:rPr lang="ko-KR" altLang="en-US" dirty="0"/>
              <a:t> 소스코드 로딩 또는 클래스 동적 </a:t>
            </a:r>
            <a:r>
              <a:rPr lang="ko-KR" altLang="en-US" dirty="0" err="1"/>
              <a:t>로딩시</a:t>
            </a:r>
            <a:r>
              <a:rPr lang="ko-KR" altLang="en-US" dirty="0"/>
              <a:t> 악성코드가 실행될 수 있는 위험</a:t>
            </a:r>
          </a:p>
        </p:txBody>
      </p:sp>
      <p:pic>
        <p:nvPicPr>
          <p:cNvPr id="4" name="그림 3"/>
          <p:cNvPicPr>
            <a:picLocks noChangeAspect="1"/>
          </p:cNvPicPr>
          <p:nvPr/>
        </p:nvPicPr>
        <p:blipFill>
          <a:blip r:embed="rId3"/>
          <a:stretch>
            <a:fillRect/>
          </a:stretch>
        </p:blipFill>
        <p:spPr>
          <a:xfrm>
            <a:off x="1036948" y="2601393"/>
            <a:ext cx="6732455" cy="1763886"/>
          </a:xfrm>
          <a:prstGeom prst="rect">
            <a:avLst/>
          </a:prstGeom>
        </p:spPr>
      </p:pic>
      <p:pic>
        <p:nvPicPr>
          <p:cNvPr id="5" name="그림 4"/>
          <p:cNvPicPr>
            <a:picLocks noChangeAspect="1"/>
          </p:cNvPicPr>
          <p:nvPr/>
        </p:nvPicPr>
        <p:blipFill>
          <a:blip r:embed="rId4"/>
          <a:stretch>
            <a:fillRect/>
          </a:stretch>
        </p:blipFill>
        <p:spPr>
          <a:xfrm>
            <a:off x="1036948" y="4365279"/>
            <a:ext cx="6619334" cy="2383646"/>
          </a:xfrm>
          <a:prstGeom prst="rect">
            <a:avLst/>
          </a:prstGeom>
        </p:spPr>
      </p:pic>
    </p:spTree>
    <p:extLst>
      <p:ext uri="{BB962C8B-B14F-4D97-AF65-F5344CB8AC3E}">
        <p14:creationId xmlns:p14="http://schemas.microsoft.com/office/powerpoint/2010/main" val="4206138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인증</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25563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TBD : CISA</a:t>
            </a:r>
            <a:endParaRPr lang="ko-KR" altLang="en-US" dirty="0"/>
          </a:p>
        </p:txBody>
      </p:sp>
      <p:sp>
        <p:nvSpPr>
          <p:cNvPr id="5" name="내용 개체 틀 4"/>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56362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98572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Request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7330" y="3445497"/>
            <a:ext cx="4413388" cy="2893100"/>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ea typeface="+mj-ea"/>
              </a:rPr>
              <a:t>○ 요청 </a:t>
            </a:r>
            <a:r>
              <a:rPr lang="en-US" altLang="ko-KR" sz="1400" dirty="0">
                <a:latin typeface="+mj-ea"/>
                <a:ea typeface="+mj-ea"/>
              </a:rPr>
              <a:t>: GET / HTTP/1.1</a:t>
            </a:r>
          </a:p>
          <a:p>
            <a:r>
              <a:rPr lang="en-US" altLang="ko-KR" sz="1400" dirty="0">
                <a:latin typeface="+mj-ea"/>
                <a:ea typeface="+mj-ea"/>
              </a:rPr>
              <a:t>   - </a:t>
            </a:r>
            <a:r>
              <a:rPr lang="ko-KR" altLang="en-US" sz="1400" dirty="0">
                <a:latin typeface="+mj-ea"/>
                <a:ea typeface="+mj-ea"/>
              </a:rPr>
              <a:t>요청 </a:t>
            </a:r>
            <a:r>
              <a:rPr lang="ko-KR" altLang="en-US" sz="1400" dirty="0" err="1">
                <a:latin typeface="+mj-ea"/>
                <a:ea typeface="+mj-ea"/>
              </a:rPr>
              <a:t>메소드</a:t>
            </a:r>
            <a:r>
              <a:rPr lang="ko-KR" altLang="en-US" sz="1400" dirty="0">
                <a:latin typeface="+mj-ea"/>
                <a:ea typeface="+mj-ea"/>
              </a:rPr>
              <a:t> </a:t>
            </a:r>
            <a:r>
              <a:rPr lang="en-US" altLang="ko-KR" sz="1400" dirty="0">
                <a:latin typeface="+mj-ea"/>
                <a:ea typeface="+mj-ea"/>
              </a:rPr>
              <a:t>: GET, POST, PUT, DELETE</a:t>
            </a:r>
          </a:p>
          <a:p>
            <a:r>
              <a:rPr lang="en-US" altLang="ko-KR" sz="1400" dirty="0">
                <a:latin typeface="+mj-ea"/>
                <a:ea typeface="+mj-ea"/>
              </a:rPr>
              <a:t>   - </a:t>
            </a:r>
            <a:r>
              <a:rPr lang="ko-KR" altLang="en-US" sz="1400" dirty="0">
                <a:latin typeface="+mj-ea"/>
                <a:ea typeface="+mj-ea"/>
              </a:rPr>
              <a:t>요청 </a:t>
            </a:r>
            <a:r>
              <a:rPr lang="en-US" altLang="ko-KR" sz="1400" dirty="0">
                <a:latin typeface="+mj-ea"/>
                <a:ea typeface="+mj-ea"/>
              </a:rPr>
              <a:t>URL</a:t>
            </a:r>
          </a:p>
          <a:p>
            <a:r>
              <a:rPr lang="en-US" altLang="ko-KR" sz="1400" dirty="0">
                <a:latin typeface="+mj-ea"/>
                <a:ea typeface="+mj-ea"/>
              </a:rPr>
              <a:t>   - HTTP </a:t>
            </a:r>
            <a:r>
              <a:rPr lang="ko-KR" altLang="en-US" sz="1400" dirty="0">
                <a:latin typeface="+mj-ea"/>
                <a:ea typeface="+mj-ea"/>
              </a:rPr>
              <a:t>버전</a:t>
            </a:r>
          </a:p>
          <a:p>
            <a:endParaRPr lang="ko-KR" altLang="en-US" sz="1400" dirty="0">
              <a:latin typeface="+mj-ea"/>
              <a:ea typeface="+mj-ea"/>
            </a:endParaRPr>
          </a:p>
          <a:p>
            <a:r>
              <a:rPr lang="ko-KR" altLang="en-US" sz="1400" dirty="0">
                <a:latin typeface="+mj-ea"/>
                <a:ea typeface="+mj-ea"/>
              </a:rPr>
              <a:t>○ 요청 헤더 </a:t>
            </a:r>
            <a:r>
              <a:rPr lang="en-US" altLang="ko-KR" sz="1400" dirty="0">
                <a:latin typeface="+mj-ea"/>
                <a:ea typeface="+mj-ea"/>
              </a:rPr>
              <a:t>: </a:t>
            </a:r>
            <a:r>
              <a:rPr lang="en-US" altLang="ko-KR" sz="1400" dirty="0" err="1">
                <a:latin typeface="+mj-ea"/>
                <a:ea typeface="+mj-ea"/>
              </a:rPr>
              <a:t>Key:Value</a:t>
            </a:r>
            <a:endParaRPr lang="en-US" altLang="ko-KR" sz="1400" dirty="0">
              <a:latin typeface="+mj-ea"/>
              <a:ea typeface="+mj-ea"/>
            </a:endParaRPr>
          </a:p>
          <a:p>
            <a:r>
              <a:rPr lang="en-US" altLang="ko-KR" sz="1400" dirty="0">
                <a:latin typeface="+mj-ea"/>
                <a:ea typeface="+mj-ea"/>
              </a:rPr>
              <a:t>   - Accept : </a:t>
            </a:r>
            <a:r>
              <a:rPr lang="ko-KR" altLang="en-US" sz="1400" dirty="0">
                <a:latin typeface="+mj-ea"/>
                <a:ea typeface="+mj-ea"/>
              </a:rPr>
              <a:t>클라이언트가 받을 수 있는 컨텐츠 종류</a:t>
            </a:r>
          </a:p>
          <a:p>
            <a:r>
              <a:rPr lang="en-US" altLang="ko-KR" sz="1400" dirty="0">
                <a:latin typeface="+mj-ea"/>
                <a:ea typeface="+mj-ea"/>
              </a:rPr>
              <a:t>   - Cookie : </a:t>
            </a:r>
            <a:r>
              <a:rPr lang="ko-KR" altLang="en-US" sz="1400" dirty="0">
                <a:latin typeface="+mj-ea"/>
                <a:ea typeface="+mj-ea"/>
              </a:rPr>
              <a:t>쿠키</a:t>
            </a:r>
          </a:p>
          <a:p>
            <a:r>
              <a:rPr lang="en-US" altLang="ko-KR" sz="1400" dirty="0">
                <a:latin typeface="+mj-ea"/>
                <a:ea typeface="+mj-ea"/>
              </a:rPr>
              <a:t>   - Content-Type : </a:t>
            </a:r>
            <a:r>
              <a:rPr lang="ko-KR" altLang="en-US" sz="1400" dirty="0">
                <a:latin typeface="+mj-ea"/>
                <a:ea typeface="+mj-ea"/>
              </a:rPr>
              <a:t>메시지 종류</a:t>
            </a:r>
          </a:p>
          <a:p>
            <a:r>
              <a:rPr lang="en-US" altLang="ko-KR" sz="1400" dirty="0">
                <a:latin typeface="+mj-ea"/>
                <a:ea typeface="+mj-ea"/>
              </a:rPr>
              <a:t>   - Content-Length : </a:t>
            </a:r>
            <a:r>
              <a:rPr lang="ko-KR" altLang="en-US" sz="1400" dirty="0">
                <a:latin typeface="+mj-ea"/>
                <a:ea typeface="+mj-ea"/>
              </a:rPr>
              <a:t>메시지 </a:t>
            </a:r>
            <a:r>
              <a:rPr lang="en-US" altLang="ko-KR" sz="1400" dirty="0">
                <a:latin typeface="+mj-ea"/>
                <a:ea typeface="+mj-ea"/>
              </a:rPr>
              <a:t>Body</a:t>
            </a:r>
            <a:r>
              <a:rPr lang="ko-KR" altLang="en-US" sz="1400" dirty="0">
                <a:latin typeface="+mj-ea"/>
                <a:ea typeface="+mj-ea"/>
              </a:rPr>
              <a:t> 길이</a:t>
            </a:r>
          </a:p>
          <a:p>
            <a:r>
              <a:rPr lang="en-US" altLang="ko-KR" sz="1400" dirty="0">
                <a:latin typeface="+mj-ea"/>
                <a:ea typeface="+mj-ea"/>
              </a:rPr>
              <a:t>   - User-Agent : </a:t>
            </a:r>
            <a:r>
              <a:rPr lang="ko-KR" altLang="en-US" sz="1400" dirty="0">
                <a:latin typeface="+mj-ea"/>
                <a:ea typeface="+mj-ea"/>
              </a:rPr>
              <a:t>웹 브라우저 정보</a:t>
            </a:r>
          </a:p>
          <a:p>
            <a:endParaRPr lang="ko-KR" altLang="en-US" sz="1400" dirty="0">
              <a:latin typeface="+mj-ea"/>
              <a:ea typeface="+mj-ea"/>
            </a:endParaRPr>
          </a:p>
          <a:p>
            <a:r>
              <a:rPr lang="ko-KR" altLang="en-US" sz="1400" dirty="0">
                <a:latin typeface="+mj-ea"/>
                <a:ea typeface="+mj-ea"/>
              </a:rPr>
              <a:t>○ 요청 바디</a:t>
            </a:r>
          </a:p>
        </p:txBody>
      </p:sp>
    </p:spTree>
    <p:extLst>
      <p:ext uri="{BB962C8B-B14F-4D97-AF65-F5344CB8AC3E}">
        <p14:creationId xmlns:p14="http://schemas.microsoft.com/office/powerpoint/2010/main" val="16856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Response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8886" y="3757986"/>
            <a:ext cx="3806811" cy="2246769"/>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rPr>
              <a:t>○ </a:t>
            </a:r>
            <a:r>
              <a:rPr lang="ko-KR" altLang="en-US" sz="1400" dirty="0">
                <a:latin typeface="+mj-ea"/>
                <a:ea typeface="+mj-ea"/>
              </a:rPr>
              <a:t>응답 라인 </a:t>
            </a:r>
            <a:endParaRPr lang="en-US" altLang="ko-KR" sz="1400" dirty="0">
              <a:latin typeface="+mj-ea"/>
              <a:ea typeface="+mj-ea"/>
            </a:endParaRPr>
          </a:p>
          <a:p>
            <a:r>
              <a:rPr lang="en-US" altLang="ko-KR" sz="1400" dirty="0">
                <a:latin typeface="+mj-ea"/>
                <a:ea typeface="+mj-ea"/>
              </a:rPr>
              <a:t>   - </a:t>
            </a:r>
            <a:r>
              <a:rPr lang="ko-KR" altLang="en-US" sz="1400" dirty="0">
                <a:latin typeface="+mj-ea"/>
                <a:ea typeface="+mj-ea"/>
              </a:rPr>
              <a:t>버전</a:t>
            </a:r>
          </a:p>
          <a:p>
            <a:r>
              <a:rPr lang="en-US" altLang="ko-KR" sz="1400" dirty="0">
                <a:latin typeface="+mj-ea"/>
                <a:ea typeface="+mj-ea"/>
              </a:rPr>
              <a:t>   </a:t>
            </a:r>
            <a:r>
              <a:rPr lang="en-US" altLang="ko-KR" sz="1400" dirty="0">
                <a:latin typeface="+mj-ea"/>
              </a:rPr>
              <a:t>- </a:t>
            </a:r>
            <a:r>
              <a:rPr lang="ko-KR" altLang="en-US" sz="1400" dirty="0">
                <a:latin typeface="+mj-ea"/>
                <a:ea typeface="+mj-ea"/>
              </a:rPr>
              <a:t>상태 코드</a:t>
            </a:r>
          </a:p>
          <a:p>
            <a:r>
              <a:rPr lang="en-US" altLang="ko-KR" sz="1400" dirty="0">
                <a:latin typeface="+mj-ea"/>
                <a:ea typeface="+mj-ea"/>
              </a:rPr>
              <a:t>   - </a:t>
            </a:r>
            <a:r>
              <a:rPr lang="ko-KR" altLang="en-US" sz="1400" dirty="0">
                <a:latin typeface="+mj-ea"/>
                <a:ea typeface="+mj-ea"/>
              </a:rPr>
              <a:t>상태 </a:t>
            </a:r>
            <a:r>
              <a:rPr lang="ko-KR" altLang="en-US" sz="1400" dirty="0" err="1">
                <a:latin typeface="+mj-ea"/>
                <a:ea typeface="+mj-ea"/>
              </a:rPr>
              <a:t>메세지</a:t>
            </a:r>
            <a:r>
              <a:rPr lang="ko-KR" altLang="en-US" sz="1400" dirty="0">
                <a:latin typeface="+mj-ea"/>
                <a:ea typeface="+mj-ea"/>
              </a:rPr>
              <a:t> </a:t>
            </a:r>
            <a:r>
              <a:rPr lang="en-US" altLang="ko-KR" sz="1400" dirty="0">
                <a:latin typeface="+mj-ea"/>
                <a:ea typeface="+mj-ea"/>
              </a:rPr>
              <a:t>: HTTP/1.1 200 OK</a:t>
            </a:r>
          </a:p>
          <a:p>
            <a:endParaRPr lang="en-US" altLang="ko-KR" sz="1400" dirty="0">
              <a:latin typeface="+mj-ea"/>
              <a:ea typeface="+mj-ea"/>
            </a:endParaRPr>
          </a:p>
          <a:p>
            <a:r>
              <a:rPr lang="ko-KR" altLang="en-US" sz="1400" dirty="0">
                <a:latin typeface="+mj-ea"/>
              </a:rPr>
              <a:t>○ </a:t>
            </a:r>
            <a:r>
              <a:rPr lang="ko-KR" altLang="en-US" sz="1400" dirty="0">
                <a:latin typeface="+mj-ea"/>
                <a:ea typeface="+mj-ea"/>
              </a:rPr>
              <a:t>응답 헤더 </a:t>
            </a:r>
            <a:endParaRPr lang="en-US" altLang="ko-KR" sz="1400" dirty="0">
              <a:latin typeface="+mj-ea"/>
              <a:ea typeface="+mj-ea"/>
            </a:endParaRPr>
          </a:p>
          <a:p>
            <a:r>
              <a:rPr lang="en-US" altLang="ko-KR" sz="1400" dirty="0">
                <a:latin typeface="+mj-ea"/>
                <a:ea typeface="+mj-ea"/>
              </a:rPr>
              <a:t>   - Content-Type : Body</a:t>
            </a:r>
            <a:r>
              <a:rPr lang="ko-KR" altLang="en-US" sz="1400" dirty="0">
                <a:latin typeface="+mj-ea"/>
                <a:ea typeface="+mj-ea"/>
              </a:rPr>
              <a:t> 데이터의 타입</a:t>
            </a:r>
          </a:p>
          <a:p>
            <a:r>
              <a:rPr lang="en-US" altLang="ko-KR" sz="1400" dirty="0">
                <a:latin typeface="+mj-ea"/>
              </a:rPr>
              <a:t>   - </a:t>
            </a:r>
            <a:r>
              <a:rPr lang="en-US" altLang="ko-KR" sz="1400" dirty="0">
                <a:latin typeface="+mj-ea"/>
                <a:ea typeface="+mj-ea"/>
              </a:rPr>
              <a:t>Content-Length : Body</a:t>
            </a:r>
            <a:r>
              <a:rPr lang="ko-KR" altLang="en-US" sz="1400" dirty="0">
                <a:latin typeface="+mj-ea"/>
                <a:ea typeface="+mj-ea"/>
              </a:rPr>
              <a:t> 데이터 크기</a:t>
            </a:r>
          </a:p>
          <a:p>
            <a:r>
              <a:rPr lang="en-US" altLang="ko-KR" sz="1400" dirty="0">
                <a:latin typeface="+mj-ea"/>
              </a:rPr>
              <a:t>   - </a:t>
            </a:r>
            <a:r>
              <a:rPr lang="en-US" altLang="ko-KR" sz="1400" dirty="0">
                <a:latin typeface="+mj-ea"/>
                <a:ea typeface="+mj-ea"/>
              </a:rPr>
              <a:t>Set-Cookie : </a:t>
            </a:r>
            <a:r>
              <a:rPr lang="ko-KR" altLang="en-US" sz="1400" dirty="0">
                <a:latin typeface="+mj-ea"/>
                <a:ea typeface="+mj-ea"/>
              </a:rPr>
              <a:t>쿠키 설정</a:t>
            </a:r>
          </a:p>
          <a:p>
            <a:r>
              <a:rPr lang="ko-KR" altLang="en-US" sz="1400" dirty="0">
                <a:latin typeface="+mj-ea"/>
              </a:rPr>
              <a:t>○ </a:t>
            </a:r>
            <a:r>
              <a:rPr lang="ko-KR" altLang="en-US" sz="1400" dirty="0">
                <a:latin typeface="+mj-ea"/>
                <a:ea typeface="+mj-ea"/>
              </a:rPr>
              <a:t>응답 바디 </a:t>
            </a:r>
            <a:r>
              <a:rPr lang="en-US" altLang="ko-KR" sz="1400" dirty="0">
                <a:latin typeface="+mj-ea"/>
                <a:ea typeface="+mj-ea"/>
              </a:rPr>
              <a:t>: HTML, JSON, Octet Stream </a:t>
            </a:r>
            <a:r>
              <a:rPr lang="ko-KR" altLang="en-US" sz="1400" dirty="0">
                <a:latin typeface="+mj-ea"/>
                <a:ea typeface="+mj-ea"/>
              </a:rPr>
              <a:t>등</a:t>
            </a:r>
          </a:p>
        </p:txBody>
      </p:sp>
    </p:spTree>
    <p:extLst>
      <p:ext uri="{BB962C8B-B14F-4D97-AF65-F5344CB8AC3E}">
        <p14:creationId xmlns:p14="http://schemas.microsoft.com/office/powerpoint/2010/main" val="2613180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r>
              <a:rPr lang="en-US" altLang="ko-KR" dirty="0"/>
              <a:t>Fiddler </a:t>
            </a:r>
            <a:r>
              <a:rPr lang="ko-KR" altLang="en-US" dirty="0"/>
              <a:t>설치</a:t>
            </a:r>
            <a:br>
              <a:rPr lang="en-US" altLang="ko-KR" dirty="0"/>
            </a:br>
            <a:r>
              <a:rPr lang="en-US" altLang="ko-KR" dirty="0"/>
              <a:t>https://www.telerik.com/download/fiddler/fiddler4</a:t>
            </a:r>
            <a:endParaRPr lang="ko-KR" altLang="en-US" dirty="0"/>
          </a:p>
        </p:txBody>
      </p:sp>
      <p:pic>
        <p:nvPicPr>
          <p:cNvPr id="4" name="그림 3"/>
          <p:cNvPicPr>
            <a:picLocks noChangeAspect="1"/>
          </p:cNvPicPr>
          <p:nvPr/>
        </p:nvPicPr>
        <p:blipFill>
          <a:blip r:embed="rId2"/>
          <a:stretch>
            <a:fillRect/>
          </a:stretch>
        </p:blipFill>
        <p:spPr>
          <a:xfrm>
            <a:off x="2872408" y="2980484"/>
            <a:ext cx="7227774" cy="3649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0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677334" y="1316039"/>
            <a:ext cx="5393485" cy="5096596"/>
          </a:xfrm>
          <a:prstGeom prst="rect">
            <a:avLst/>
          </a:prstGeom>
        </p:spPr>
      </p:pic>
      <p:sp>
        <p:nvSpPr>
          <p:cNvPr id="7" name="직사각형 6"/>
          <p:cNvSpPr/>
          <p:nvPr/>
        </p:nvSpPr>
        <p:spPr>
          <a:xfrm>
            <a:off x="674606" y="1424479"/>
            <a:ext cx="1084082" cy="166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12706" y="3954791"/>
            <a:ext cx="1084082" cy="15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77334" y="6362700"/>
            <a:ext cx="5019323" cy="261610"/>
          </a:xfrm>
          <a:prstGeom prst="rect">
            <a:avLst/>
          </a:prstGeom>
          <a:noFill/>
        </p:spPr>
        <p:txBody>
          <a:bodyPr wrap="none" rtlCol="0">
            <a:spAutoFit/>
          </a:bodyPr>
          <a:lstStyle/>
          <a:p>
            <a:r>
              <a:rPr lang="en-US" altLang="ko-KR" sz="1100" i="1" dirty="0"/>
              <a:t>Further details : http://www.w3.org/Protocols/rfc2616/rfc2616-sec14.html</a:t>
            </a:r>
            <a:endParaRPr lang="ko-KR" altLang="en-US" sz="1100" i="1" dirty="0"/>
          </a:p>
        </p:txBody>
      </p:sp>
      <p:pic>
        <p:nvPicPr>
          <p:cNvPr id="10" name="그림 9"/>
          <p:cNvPicPr>
            <a:picLocks noChangeAspect="1"/>
          </p:cNvPicPr>
          <p:nvPr/>
        </p:nvPicPr>
        <p:blipFill>
          <a:blip r:embed="rId4"/>
          <a:stretch>
            <a:fillRect/>
          </a:stretch>
        </p:blipFill>
        <p:spPr>
          <a:xfrm>
            <a:off x="6486525" y="1772608"/>
            <a:ext cx="4800600" cy="451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7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a:t>
            </a:r>
            <a:r>
              <a:rPr lang="ko-KR" altLang="en-US" dirty="0"/>
              <a:t>상태 </a:t>
            </a:r>
            <a:r>
              <a:rPr lang="ko-KR" altLang="en-US" dirty="0" err="1"/>
              <a:t>응답코드</a:t>
            </a:r>
            <a:endParaRPr lang="ko-KR" altLang="en-US" dirty="0"/>
          </a:p>
        </p:txBody>
      </p:sp>
      <p:sp>
        <p:nvSpPr>
          <p:cNvPr id="3" name="내용 개체 틀 2"/>
          <p:cNvSpPr>
            <a:spLocks noGrp="1"/>
          </p:cNvSpPr>
          <p:nvPr>
            <p:ph idx="1"/>
          </p:nvPr>
        </p:nvSpPr>
        <p:spPr>
          <a:xfrm>
            <a:off x="677334" y="1270000"/>
            <a:ext cx="8596668" cy="5470409"/>
          </a:xfrm>
        </p:spPr>
        <p:txBody>
          <a:bodyPr>
            <a:normAutofit fontScale="77500" lnSpcReduction="20000"/>
          </a:bodyPr>
          <a:lstStyle/>
          <a:p>
            <a:pPr>
              <a:lnSpc>
                <a:spcPct val="132000"/>
              </a:lnSpc>
            </a:pPr>
            <a:r>
              <a:rPr lang="en-US" altLang="ko-KR" sz="1900" dirty="0">
                <a:latin typeface="+mj-ea"/>
                <a:ea typeface="+mj-ea"/>
              </a:rPr>
              <a:t>1xx : </a:t>
            </a:r>
            <a:r>
              <a:rPr lang="ko-KR" altLang="en-US" sz="1900" dirty="0">
                <a:latin typeface="+mj-ea"/>
                <a:ea typeface="+mj-ea"/>
              </a:rPr>
              <a:t>정보</a:t>
            </a:r>
          </a:p>
          <a:p>
            <a:pPr>
              <a:lnSpc>
                <a:spcPct val="132000"/>
              </a:lnSpc>
            </a:pPr>
            <a:r>
              <a:rPr lang="en-US" altLang="ko-KR" sz="1900" dirty="0">
                <a:latin typeface="+mj-ea"/>
                <a:ea typeface="+mj-ea"/>
              </a:rPr>
              <a:t>2xx : </a:t>
            </a:r>
            <a:r>
              <a:rPr lang="ko-KR" altLang="en-US" sz="1900" dirty="0">
                <a:latin typeface="+mj-ea"/>
                <a:ea typeface="+mj-ea"/>
              </a:rPr>
              <a:t>성공 </a:t>
            </a:r>
            <a:br>
              <a:rPr lang="en-US" altLang="ko-KR" sz="1900" dirty="0">
                <a:latin typeface="+mj-ea"/>
                <a:ea typeface="+mj-ea"/>
              </a:rPr>
            </a:br>
            <a:r>
              <a:rPr lang="en-US" altLang="ko-KR" sz="1900" b="1" dirty="0">
                <a:latin typeface="+mj-ea"/>
                <a:ea typeface="+mj-ea"/>
              </a:rPr>
              <a:t>200 : OK. </a:t>
            </a:r>
            <a:r>
              <a:rPr lang="ko-KR" altLang="en-US" sz="1900" b="1" dirty="0">
                <a:latin typeface="+mj-ea"/>
                <a:ea typeface="+mj-ea"/>
              </a:rPr>
              <a:t>요청 성공</a:t>
            </a:r>
            <a:br>
              <a:rPr lang="en-US" altLang="ko-KR" sz="1900" b="1" dirty="0">
                <a:latin typeface="+mj-ea"/>
                <a:ea typeface="+mj-ea"/>
              </a:rPr>
            </a:br>
            <a:r>
              <a:rPr lang="en-US" altLang="ko-KR" sz="1900" dirty="0">
                <a:latin typeface="+mj-ea"/>
                <a:ea typeface="+mj-ea"/>
              </a:rPr>
              <a:t>201 : Created. </a:t>
            </a:r>
            <a:r>
              <a:rPr lang="ko-KR" altLang="en-US" sz="1900" dirty="0">
                <a:latin typeface="+mj-ea"/>
                <a:ea typeface="+mj-ea"/>
              </a:rPr>
              <a:t>생성 요청 성공</a:t>
            </a:r>
            <a:br>
              <a:rPr lang="en-US" altLang="ko-KR" sz="1900" dirty="0">
                <a:latin typeface="+mj-ea"/>
                <a:ea typeface="+mj-ea"/>
              </a:rPr>
            </a:br>
            <a:r>
              <a:rPr lang="en-US" altLang="ko-KR" sz="1900" dirty="0">
                <a:latin typeface="+mj-ea"/>
                <a:ea typeface="+mj-ea"/>
              </a:rPr>
              <a:t>202 : Accepted. </a:t>
            </a:r>
            <a:r>
              <a:rPr lang="ko-KR" altLang="en-US" sz="1900" dirty="0">
                <a:latin typeface="+mj-ea"/>
                <a:ea typeface="+mj-ea"/>
              </a:rPr>
              <a:t>요청 수락</a:t>
            </a:r>
            <a:r>
              <a:rPr lang="en-US" altLang="ko-KR" sz="1900" dirty="0">
                <a:latin typeface="+mj-ea"/>
                <a:ea typeface="+mj-ea"/>
              </a:rPr>
              <a:t>(</a:t>
            </a:r>
            <a:r>
              <a:rPr lang="ko-KR" altLang="en-US" sz="1900" dirty="0">
                <a:latin typeface="+mj-ea"/>
                <a:ea typeface="+mj-ea"/>
              </a:rPr>
              <a:t>처리 보장</a:t>
            </a:r>
            <a:r>
              <a:rPr lang="en-US" altLang="ko-KR" sz="1900" dirty="0">
                <a:latin typeface="+mj-ea"/>
                <a:ea typeface="+mj-ea"/>
              </a:rPr>
              <a:t>X)</a:t>
            </a:r>
            <a:br>
              <a:rPr lang="en-US" altLang="ko-KR" sz="1900" dirty="0">
                <a:latin typeface="+mj-ea"/>
                <a:ea typeface="+mj-ea"/>
              </a:rPr>
            </a:br>
            <a:r>
              <a:rPr lang="en-US" altLang="ko-KR" sz="1900" dirty="0">
                <a:latin typeface="+mj-ea"/>
                <a:ea typeface="+mj-ea"/>
              </a:rPr>
              <a:t>204 : </a:t>
            </a:r>
            <a:r>
              <a:rPr lang="ko-KR" altLang="en-US" sz="1900" dirty="0">
                <a:latin typeface="+mj-ea"/>
                <a:ea typeface="+mj-ea"/>
              </a:rPr>
              <a:t>성공했으나 </a:t>
            </a:r>
            <a:r>
              <a:rPr lang="ko-KR" altLang="en-US" sz="1900" dirty="0" err="1">
                <a:latin typeface="+mj-ea"/>
                <a:ea typeface="+mj-ea"/>
              </a:rPr>
              <a:t>돌려줄게</a:t>
            </a:r>
            <a:r>
              <a:rPr lang="ko-KR" altLang="en-US" sz="1900" dirty="0">
                <a:latin typeface="+mj-ea"/>
                <a:ea typeface="+mj-ea"/>
              </a:rPr>
              <a:t> 없음</a:t>
            </a:r>
          </a:p>
          <a:p>
            <a:pPr>
              <a:lnSpc>
                <a:spcPct val="132000"/>
              </a:lnSpc>
            </a:pPr>
            <a:r>
              <a:rPr lang="en-US" altLang="ko-KR" sz="1900" dirty="0">
                <a:latin typeface="+mj-ea"/>
                <a:ea typeface="+mj-ea"/>
              </a:rPr>
              <a:t>3xx : </a:t>
            </a:r>
            <a:r>
              <a:rPr lang="ko-KR" altLang="en-US" sz="1900" dirty="0" err="1">
                <a:latin typeface="+mj-ea"/>
                <a:ea typeface="+mj-ea"/>
              </a:rPr>
              <a:t>리다이렉션</a:t>
            </a:r>
            <a:br>
              <a:rPr lang="en-US" altLang="ko-KR" sz="1900" dirty="0">
                <a:latin typeface="+mj-ea"/>
                <a:ea typeface="+mj-ea"/>
              </a:rPr>
            </a:br>
            <a:r>
              <a:rPr lang="en-US" altLang="ko-KR" sz="1900" dirty="0">
                <a:latin typeface="+mj-ea"/>
                <a:ea typeface="+mj-ea"/>
              </a:rPr>
              <a:t>300 : Multiple choices. </a:t>
            </a:r>
            <a:r>
              <a:rPr lang="ko-KR" altLang="en-US" sz="1900" dirty="0">
                <a:latin typeface="+mj-ea"/>
                <a:ea typeface="+mj-ea"/>
              </a:rPr>
              <a:t>여러 리소스에 대한 요청 결과 목록</a:t>
            </a:r>
            <a:br>
              <a:rPr lang="en-US" altLang="ko-KR" sz="1900" dirty="0">
                <a:latin typeface="+mj-ea"/>
                <a:ea typeface="+mj-ea"/>
              </a:rPr>
            </a:br>
            <a:r>
              <a:rPr lang="en-US" altLang="ko-KR" sz="1900" dirty="0">
                <a:latin typeface="+mj-ea"/>
                <a:ea typeface="+mj-ea"/>
              </a:rPr>
              <a:t>301(Moved permanently),302(Moved temporarily) : Redirect. </a:t>
            </a:r>
            <a:r>
              <a:rPr lang="ko-KR" altLang="en-US" sz="1900" dirty="0">
                <a:latin typeface="+mj-ea"/>
                <a:ea typeface="+mj-ea"/>
              </a:rPr>
              <a:t>리소스 위치가 변경된 상태</a:t>
            </a:r>
            <a:br>
              <a:rPr lang="en-US" altLang="ko-KR" sz="1900" dirty="0">
                <a:latin typeface="+mj-ea"/>
                <a:ea typeface="+mj-ea"/>
              </a:rPr>
            </a:br>
            <a:r>
              <a:rPr lang="en-US" altLang="ko-KR" sz="1900" b="1" dirty="0">
                <a:latin typeface="+mj-ea"/>
                <a:ea typeface="+mj-ea"/>
              </a:rPr>
              <a:t>304 : Not Modified. </a:t>
            </a:r>
            <a:r>
              <a:rPr lang="ko-KR" altLang="en-US" sz="1900" b="1" dirty="0">
                <a:latin typeface="+mj-ea"/>
                <a:ea typeface="+mj-ea"/>
              </a:rPr>
              <a:t>리소스가 수정되지 않았음</a:t>
            </a:r>
          </a:p>
          <a:p>
            <a:pPr>
              <a:lnSpc>
                <a:spcPct val="132000"/>
              </a:lnSpc>
            </a:pPr>
            <a:r>
              <a:rPr lang="en-US" altLang="ko-KR" sz="1900" dirty="0">
                <a:latin typeface="+mj-ea"/>
                <a:ea typeface="+mj-ea"/>
              </a:rPr>
              <a:t>4xx : </a:t>
            </a:r>
            <a:r>
              <a:rPr lang="ko-KR" altLang="en-US" sz="1900" dirty="0">
                <a:latin typeface="+mj-ea"/>
                <a:ea typeface="+mj-ea"/>
              </a:rPr>
              <a:t>클라이언트 오류 </a:t>
            </a:r>
            <a:br>
              <a:rPr lang="en-US" altLang="ko-KR" sz="1900" dirty="0">
                <a:latin typeface="+mj-ea"/>
                <a:ea typeface="+mj-ea"/>
              </a:rPr>
            </a:br>
            <a:r>
              <a:rPr lang="en-US" altLang="ko-KR" sz="1900" dirty="0">
                <a:latin typeface="+mj-ea"/>
                <a:ea typeface="+mj-ea"/>
              </a:rPr>
              <a:t>400 : Bad Request. </a:t>
            </a:r>
            <a:r>
              <a:rPr lang="ko-KR" altLang="en-US" sz="1900" dirty="0">
                <a:latin typeface="+mj-ea"/>
                <a:ea typeface="+mj-ea"/>
              </a:rPr>
              <a:t>요청 오류</a:t>
            </a:r>
            <a:br>
              <a:rPr lang="en-US" altLang="ko-KR" sz="1900" dirty="0">
                <a:latin typeface="+mj-ea"/>
                <a:ea typeface="+mj-ea"/>
              </a:rPr>
            </a:br>
            <a:r>
              <a:rPr lang="en-US" altLang="ko-KR" sz="1900" dirty="0">
                <a:latin typeface="+mj-ea"/>
                <a:ea typeface="+mj-ea"/>
              </a:rPr>
              <a:t>401 : Unauthorized. </a:t>
            </a:r>
            <a:r>
              <a:rPr lang="ko-KR" altLang="en-US" sz="1900" dirty="0" err="1">
                <a:latin typeface="+mj-ea"/>
                <a:ea typeface="+mj-ea"/>
              </a:rPr>
              <a:t>권한없음</a:t>
            </a:r>
            <a:br>
              <a:rPr lang="en-US" altLang="ko-KR" sz="1900" dirty="0">
                <a:latin typeface="+mj-ea"/>
                <a:ea typeface="+mj-ea"/>
              </a:rPr>
            </a:br>
            <a:r>
              <a:rPr lang="en-US" altLang="ko-KR" sz="1900" dirty="0">
                <a:latin typeface="+mj-ea"/>
                <a:ea typeface="+mj-ea"/>
              </a:rPr>
              <a:t>403 : Forbidden. </a:t>
            </a:r>
            <a:r>
              <a:rPr lang="ko-KR" altLang="en-US" sz="1900" dirty="0">
                <a:latin typeface="+mj-ea"/>
                <a:ea typeface="+mj-ea"/>
              </a:rPr>
              <a:t>요청 거부</a:t>
            </a:r>
            <a:br>
              <a:rPr lang="en-US" altLang="ko-KR" sz="1900" dirty="0">
                <a:latin typeface="+mj-ea"/>
                <a:ea typeface="+mj-ea"/>
              </a:rPr>
            </a:br>
            <a:r>
              <a:rPr lang="en-US" altLang="ko-KR" sz="1900" b="1" dirty="0">
                <a:latin typeface="+mj-ea"/>
                <a:ea typeface="+mj-ea"/>
              </a:rPr>
              <a:t>404 : Not Found. </a:t>
            </a:r>
            <a:r>
              <a:rPr lang="ko-KR" altLang="en-US" sz="1900" b="1" dirty="0">
                <a:latin typeface="+mj-ea"/>
                <a:ea typeface="+mj-ea"/>
              </a:rPr>
              <a:t>리소스가 없는 상태</a:t>
            </a:r>
            <a:endParaRPr lang="ko-KR" altLang="en-US" sz="1900" dirty="0">
              <a:latin typeface="+mj-ea"/>
              <a:ea typeface="+mj-ea"/>
            </a:endParaRPr>
          </a:p>
          <a:p>
            <a:pPr>
              <a:lnSpc>
                <a:spcPct val="132000"/>
              </a:lnSpc>
            </a:pPr>
            <a:r>
              <a:rPr lang="en-US" altLang="ko-KR" sz="1900" dirty="0">
                <a:latin typeface="+mj-ea"/>
                <a:ea typeface="+mj-ea"/>
              </a:rPr>
              <a:t>5xx : </a:t>
            </a:r>
            <a:r>
              <a:rPr lang="ko-KR" altLang="en-US" sz="1900" dirty="0">
                <a:latin typeface="+mj-ea"/>
                <a:ea typeface="+mj-ea"/>
              </a:rPr>
              <a:t>서버 오류 </a:t>
            </a:r>
            <a:br>
              <a:rPr lang="en-US" altLang="ko-KR" sz="1900" dirty="0">
                <a:latin typeface="+mj-ea"/>
                <a:ea typeface="+mj-ea"/>
              </a:rPr>
            </a:br>
            <a:r>
              <a:rPr lang="en-US" altLang="ko-KR" sz="1900" dirty="0">
                <a:latin typeface="+mj-ea"/>
                <a:ea typeface="+mj-ea"/>
              </a:rPr>
              <a:t>500 : Internal Server Error. </a:t>
            </a:r>
            <a:r>
              <a:rPr lang="ko-KR" altLang="en-US" sz="1900" dirty="0">
                <a:latin typeface="+mj-ea"/>
                <a:ea typeface="+mj-ea"/>
              </a:rPr>
              <a:t>서버가 요청을 처리 못함</a:t>
            </a:r>
            <a:br>
              <a:rPr lang="en-US" altLang="ko-KR" sz="1900" dirty="0">
                <a:latin typeface="+mj-ea"/>
                <a:ea typeface="+mj-ea"/>
              </a:rPr>
            </a:br>
            <a:r>
              <a:rPr lang="en-US" altLang="ko-KR" sz="1900" dirty="0">
                <a:latin typeface="+mj-ea"/>
                <a:ea typeface="+mj-ea"/>
              </a:rPr>
              <a:t>501 : Not Implemented. </a:t>
            </a:r>
            <a:r>
              <a:rPr lang="ko-KR" altLang="en-US" sz="1900" dirty="0">
                <a:latin typeface="+mj-ea"/>
                <a:ea typeface="+mj-ea"/>
              </a:rPr>
              <a:t>서버가 지원하지 않는 요청</a:t>
            </a:r>
            <a:br>
              <a:rPr lang="en-US" altLang="ko-KR" sz="1900" dirty="0">
                <a:latin typeface="+mj-ea"/>
                <a:ea typeface="+mj-ea"/>
              </a:rPr>
            </a:br>
            <a:r>
              <a:rPr lang="en-US" altLang="ko-KR" sz="1900" b="1" dirty="0">
                <a:latin typeface="+mj-ea"/>
                <a:ea typeface="+mj-ea"/>
              </a:rPr>
              <a:t>503 : Service Unavailable. </a:t>
            </a:r>
            <a:r>
              <a:rPr lang="ko-KR" altLang="en-US" sz="1900" b="1" dirty="0">
                <a:latin typeface="+mj-ea"/>
                <a:ea typeface="+mj-ea"/>
              </a:rPr>
              <a:t>과부하 등으로 당장 서비스가 불가능한 상태</a:t>
            </a:r>
            <a:endParaRPr lang="ko-KR" altLang="en-US" b="1" dirty="0"/>
          </a:p>
        </p:txBody>
      </p:sp>
    </p:spTree>
    <p:extLst>
      <p:ext uri="{BB962C8B-B14F-4D97-AF65-F5344CB8AC3E}">
        <p14:creationId xmlns:p14="http://schemas.microsoft.com/office/powerpoint/2010/main" val="248369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Cache Control</a:t>
            </a:r>
            <a:endParaRPr lang="ko-KR" altLang="en-US" dirty="0"/>
          </a:p>
        </p:txBody>
      </p:sp>
      <p:pic>
        <p:nvPicPr>
          <p:cNvPr id="4" name="그림 3"/>
          <p:cNvPicPr>
            <a:picLocks noChangeAspect="1"/>
          </p:cNvPicPr>
          <p:nvPr/>
        </p:nvPicPr>
        <p:blipFill>
          <a:blip r:embed="rId3"/>
          <a:stretch>
            <a:fillRect/>
          </a:stretch>
        </p:blipFill>
        <p:spPr>
          <a:xfrm>
            <a:off x="1055901" y="1368252"/>
            <a:ext cx="8051769" cy="1124295"/>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4"/>
          <a:stretch>
            <a:fillRect/>
          </a:stretch>
        </p:blipFill>
        <p:spPr>
          <a:xfrm>
            <a:off x="1055901" y="2658408"/>
            <a:ext cx="8515350" cy="4105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783943" y="6517462"/>
            <a:ext cx="2331087" cy="246221"/>
          </a:xfrm>
          <a:prstGeom prst="rect">
            <a:avLst/>
          </a:prstGeom>
          <a:noFill/>
        </p:spPr>
        <p:txBody>
          <a:bodyPr wrap="none" rtlCol="0">
            <a:spAutoFit/>
          </a:bodyPr>
          <a:lstStyle/>
          <a:p>
            <a:r>
              <a:rPr lang="en-US" altLang="ko-KR" sz="1000" i="1" dirty="0"/>
              <a:t>source : http://cyberx.tistory.com/9</a:t>
            </a:r>
            <a:endParaRPr lang="ko-KR" altLang="en-US" sz="1000" i="1" dirty="0"/>
          </a:p>
        </p:txBody>
      </p:sp>
    </p:spTree>
    <p:extLst>
      <p:ext uri="{BB962C8B-B14F-4D97-AF65-F5344CB8AC3E}">
        <p14:creationId xmlns:p14="http://schemas.microsoft.com/office/powerpoint/2010/main" val="254038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10287" y="2054953"/>
            <a:ext cx="4800698" cy="4367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132513" y="6284021"/>
            <a:ext cx="5437322" cy="369332"/>
          </a:xfrm>
          <a:prstGeom prst="rect">
            <a:avLst/>
          </a:prstGeom>
          <a:noFill/>
        </p:spPr>
        <p:txBody>
          <a:bodyPr wrap="none" rtlCol="0">
            <a:spAutoFit/>
          </a:bodyPr>
          <a:lstStyle/>
          <a:p>
            <a:r>
              <a:rPr lang="ko-KR" altLang="en-US" dirty="0" err="1"/>
              <a:t>기사출처</a:t>
            </a:r>
            <a:r>
              <a:rPr lang="en-US" altLang="ko-KR" dirty="0"/>
              <a:t>: http://www.etnews.com/201104180018</a:t>
            </a:r>
            <a:endParaRPr lang="ko-KR" altLang="en-US" dirty="0"/>
          </a:p>
        </p:txBody>
      </p:sp>
    </p:spTree>
    <p:extLst>
      <p:ext uri="{BB962C8B-B14F-4D97-AF65-F5344CB8AC3E}">
        <p14:creationId xmlns:p14="http://schemas.microsoft.com/office/powerpoint/2010/main" val="275518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실습환경</a:t>
            </a:r>
            <a:r>
              <a:rPr lang="ko-KR" altLang="en-US" dirty="0"/>
              <a:t> 구성</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299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(1/2)</a:t>
            </a:r>
            <a:endParaRPr lang="ko-KR" altLang="en-US" dirty="0"/>
          </a:p>
        </p:txBody>
      </p:sp>
      <p:sp>
        <p:nvSpPr>
          <p:cNvPr id="3" name="내용 개체 틀 2"/>
          <p:cNvSpPr>
            <a:spLocks noGrp="1"/>
          </p:cNvSpPr>
          <p:nvPr>
            <p:ph idx="1"/>
          </p:nvPr>
        </p:nvSpPr>
        <p:spPr/>
        <p:txBody>
          <a:bodyPr/>
          <a:lstStyle/>
          <a:p>
            <a:r>
              <a:rPr lang="en-US" altLang="ko-KR" dirty="0"/>
              <a:t>JRE(Java Runtime Environment) </a:t>
            </a:r>
            <a:r>
              <a:rPr lang="ko-KR" altLang="en-US" dirty="0"/>
              <a:t>설치</a:t>
            </a:r>
            <a:br>
              <a:rPr lang="en-US" altLang="ko-KR" dirty="0"/>
            </a:br>
            <a:r>
              <a:rPr lang="en-US" altLang="ko-KR" sz="1200" dirty="0">
                <a:hlinkClick r:id="rId2"/>
              </a:rPr>
              <a:t>http://www.oracle.com/technetwork/java/javase/downloads/jre8-downloads-2133155.html</a:t>
            </a:r>
            <a:br>
              <a:rPr lang="en-US" altLang="ko-KR" sz="1200" dirty="0"/>
            </a:br>
            <a:r>
              <a:rPr lang="ko-KR" altLang="en-US" sz="1200" dirty="0"/>
              <a:t>자신의 운영체제 </a:t>
            </a:r>
            <a:r>
              <a:rPr lang="en-US" altLang="ko-KR" sz="1200" dirty="0"/>
              <a:t>Bit </a:t>
            </a:r>
            <a:r>
              <a:rPr lang="ko-KR" altLang="en-US" sz="1200" dirty="0"/>
              <a:t>확인 후 다운로드</a:t>
            </a:r>
            <a:r>
              <a:rPr lang="en-US" altLang="ko-KR" sz="1200" dirty="0"/>
              <a:t>!</a:t>
            </a:r>
            <a:br>
              <a:rPr lang="en-US" altLang="ko-KR" dirty="0"/>
            </a:br>
            <a:endParaRPr lang="en-US" altLang="ko-KR" dirty="0"/>
          </a:p>
          <a:p>
            <a:pPr marL="0" indent="0">
              <a:buNone/>
            </a:pPr>
            <a:endParaRPr lang="ko-KR" altLang="en-US" dirty="0"/>
          </a:p>
        </p:txBody>
      </p:sp>
      <p:pic>
        <p:nvPicPr>
          <p:cNvPr id="4" name="그림 3"/>
          <p:cNvPicPr>
            <a:picLocks noChangeAspect="1"/>
          </p:cNvPicPr>
          <p:nvPr/>
        </p:nvPicPr>
        <p:blipFill>
          <a:blip r:embed="rId3"/>
          <a:stretch>
            <a:fillRect/>
          </a:stretch>
        </p:blipFill>
        <p:spPr>
          <a:xfrm>
            <a:off x="981075" y="3366426"/>
            <a:ext cx="5257800" cy="2905125"/>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1047750" y="5891753"/>
            <a:ext cx="5048250" cy="14918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886419" y="5170809"/>
            <a:ext cx="3916699" cy="102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49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(2/2)</a:t>
            </a:r>
            <a:endParaRPr lang="ko-KR" altLang="en-US" dirty="0"/>
          </a:p>
        </p:txBody>
      </p:sp>
      <p:sp>
        <p:nvSpPr>
          <p:cNvPr id="3" name="내용 개체 틀 2"/>
          <p:cNvSpPr>
            <a:spLocks noGrp="1"/>
          </p:cNvSpPr>
          <p:nvPr>
            <p:ph idx="1"/>
          </p:nvPr>
        </p:nvSpPr>
        <p:spPr/>
        <p:txBody>
          <a:bodyPr/>
          <a:lstStyle/>
          <a:p>
            <a:r>
              <a:rPr lang="en-US" altLang="ko-KR" dirty="0"/>
              <a:t>Burp Suite </a:t>
            </a:r>
            <a:r>
              <a:rPr lang="ko-KR" altLang="en-US" dirty="0"/>
              <a:t>설치 </a:t>
            </a:r>
            <a:r>
              <a:rPr lang="en-US" altLang="ko-KR" dirty="0"/>
              <a:t>(Fiddler </a:t>
            </a:r>
            <a:r>
              <a:rPr lang="ko-KR" altLang="en-US" dirty="0"/>
              <a:t>도 가능</a:t>
            </a:r>
            <a:r>
              <a:rPr lang="en-US" altLang="ko-KR" dirty="0"/>
              <a:t>…)</a:t>
            </a:r>
            <a:br>
              <a:rPr lang="en-US" altLang="ko-KR" dirty="0"/>
            </a:br>
            <a:r>
              <a:rPr lang="en-US" altLang="ko-KR" dirty="0"/>
              <a:t>https://portswigger.net/</a:t>
            </a:r>
            <a:endParaRPr lang="ko-KR" altLang="en-US" dirty="0"/>
          </a:p>
        </p:txBody>
      </p:sp>
      <p:pic>
        <p:nvPicPr>
          <p:cNvPr id="4" name="그림 3"/>
          <p:cNvPicPr>
            <a:picLocks noChangeAspect="1"/>
          </p:cNvPicPr>
          <p:nvPr/>
        </p:nvPicPr>
        <p:blipFill>
          <a:blip r:embed="rId2"/>
          <a:stretch>
            <a:fillRect/>
          </a:stretch>
        </p:blipFill>
        <p:spPr>
          <a:xfrm>
            <a:off x="981546" y="2880626"/>
            <a:ext cx="5433198" cy="3807692"/>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3638089" y="5548443"/>
            <a:ext cx="2806350" cy="4929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718956" y="2880625"/>
            <a:ext cx="4517795" cy="1415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4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 Proxy </a:t>
            </a:r>
            <a:r>
              <a:rPr lang="ko-KR" altLang="en-US" dirty="0"/>
              <a:t>도구</a:t>
            </a:r>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677334" y="1988812"/>
            <a:ext cx="3911407" cy="2210242"/>
          </a:xfrm>
          <a:prstGeom prst="rect">
            <a:avLst/>
          </a:prstGeom>
        </p:spPr>
      </p:pic>
      <p:sp>
        <p:nvSpPr>
          <p:cNvPr id="5" name="직사각형 4"/>
          <p:cNvSpPr/>
          <p:nvPr/>
        </p:nvSpPr>
        <p:spPr>
          <a:xfrm>
            <a:off x="677334" y="4757276"/>
            <a:ext cx="3836709" cy="7258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프록시</a:t>
            </a:r>
          </a:p>
        </p:txBody>
      </p:sp>
      <p:sp>
        <p:nvSpPr>
          <p:cNvPr id="6" name="직사각형 5"/>
          <p:cNvSpPr/>
          <p:nvPr/>
        </p:nvSpPr>
        <p:spPr>
          <a:xfrm>
            <a:off x="5458120" y="2160589"/>
            <a:ext cx="3815882" cy="3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서버</a:t>
            </a:r>
          </a:p>
        </p:txBody>
      </p:sp>
      <p:sp>
        <p:nvSpPr>
          <p:cNvPr id="7" name="위쪽/아래쪽 화살표 6"/>
          <p:cNvSpPr/>
          <p:nvPr/>
        </p:nvSpPr>
        <p:spPr>
          <a:xfrm>
            <a:off x="2246538" y="3592876"/>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위쪽/아래쪽 화살표 7"/>
          <p:cNvSpPr/>
          <p:nvPr/>
        </p:nvSpPr>
        <p:spPr>
          <a:xfrm rot="16200000">
            <a:off x="4407032" y="4455618"/>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5291" y="6194961"/>
            <a:ext cx="5420074"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와 같은 다양한 프록시 도구들이 있음</a:t>
            </a:r>
          </a:p>
        </p:txBody>
      </p:sp>
      <p:sp>
        <p:nvSpPr>
          <p:cNvPr id="10" name="직사각형 9"/>
          <p:cNvSpPr/>
          <p:nvPr/>
        </p:nvSpPr>
        <p:spPr>
          <a:xfrm>
            <a:off x="433633" y="1800520"/>
            <a:ext cx="4542035" cy="4034672"/>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8048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r>
              <a:rPr lang="ko-KR" altLang="en-US" dirty="0"/>
              <a:t> 설정</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160589"/>
            <a:ext cx="4819650" cy="2428875"/>
          </a:xfrm>
          <a:prstGeom prst="rect">
            <a:avLst/>
          </a:prstGeom>
        </p:spPr>
      </p:pic>
      <p:pic>
        <p:nvPicPr>
          <p:cNvPr id="5" name="그림 4"/>
          <p:cNvPicPr>
            <a:picLocks noChangeAspect="1"/>
          </p:cNvPicPr>
          <p:nvPr/>
        </p:nvPicPr>
        <p:blipFill>
          <a:blip r:embed="rId3"/>
          <a:stretch>
            <a:fillRect/>
          </a:stretch>
        </p:blipFill>
        <p:spPr>
          <a:xfrm>
            <a:off x="6379393" y="1270000"/>
            <a:ext cx="4188054" cy="4077259"/>
          </a:xfrm>
          <a:prstGeom prst="rect">
            <a:avLst/>
          </a:prstGeom>
        </p:spPr>
      </p:pic>
      <p:pic>
        <p:nvPicPr>
          <p:cNvPr id="6" name="그림 5"/>
          <p:cNvPicPr>
            <a:picLocks noChangeAspect="1"/>
          </p:cNvPicPr>
          <p:nvPr/>
        </p:nvPicPr>
        <p:blipFill>
          <a:blip r:embed="rId4"/>
          <a:stretch>
            <a:fillRect/>
          </a:stretch>
        </p:blipFill>
        <p:spPr>
          <a:xfrm>
            <a:off x="6379393" y="5347259"/>
            <a:ext cx="4188054" cy="1431478"/>
          </a:xfrm>
          <a:prstGeom prst="rect">
            <a:avLst/>
          </a:prstGeom>
        </p:spPr>
      </p:pic>
    </p:spTree>
    <p:extLst>
      <p:ext uri="{BB962C8B-B14F-4D97-AF65-F5344CB8AC3E}">
        <p14:creationId xmlns:p14="http://schemas.microsoft.com/office/powerpoint/2010/main" val="4172222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PC </a:t>
            </a:r>
            <a:r>
              <a:rPr lang="ko-KR" altLang="en-US" dirty="0" err="1"/>
              <a:t>웹브라우저</a:t>
            </a:r>
            <a:r>
              <a:rPr lang="ko-KR" altLang="en-US" dirty="0"/>
              <a:t> 프록시 설정</a:t>
            </a:r>
          </a:p>
        </p:txBody>
      </p:sp>
      <p:sp>
        <p:nvSpPr>
          <p:cNvPr id="3" name="내용 개체 틀 2"/>
          <p:cNvSpPr>
            <a:spLocks noGrp="1"/>
          </p:cNvSpPr>
          <p:nvPr>
            <p:ph idx="1"/>
          </p:nvPr>
        </p:nvSpPr>
        <p:spPr/>
        <p:txBody>
          <a:bodyPr/>
          <a:lstStyle/>
          <a:p>
            <a:r>
              <a:rPr lang="ko-KR" altLang="en-US" dirty="0"/>
              <a:t>웹 브라우저 </a:t>
            </a:r>
            <a:r>
              <a:rPr lang="en-US" altLang="ko-KR" dirty="0"/>
              <a:t>-&gt; </a:t>
            </a:r>
            <a:r>
              <a:rPr lang="ko-KR" altLang="en-US" dirty="0"/>
              <a:t>도구 </a:t>
            </a:r>
            <a:r>
              <a:rPr lang="en-US" altLang="ko-KR" dirty="0"/>
              <a:t>-&gt; </a:t>
            </a:r>
            <a:r>
              <a:rPr lang="ko-KR" altLang="en-US" dirty="0"/>
              <a:t>인터넷 옵션 </a:t>
            </a:r>
          </a:p>
        </p:txBody>
      </p:sp>
      <p:sp>
        <p:nvSpPr>
          <p:cNvPr id="4" name="TextBox 3"/>
          <p:cNvSpPr txBox="1"/>
          <p:nvPr/>
        </p:nvSpPr>
        <p:spPr>
          <a:xfrm>
            <a:off x="625291" y="6194961"/>
            <a:ext cx="8871339"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는 프로그램 시작</a:t>
            </a:r>
            <a:r>
              <a:rPr lang="en-US" altLang="ko-KR" dirty="0"/>
              <a:t>/</a:t>
            </a:r>
            <a:r>
              <a:rPr lang="ko-KR" altLang="en-US" dirty="0" err="1"/>
              <a:t>종료시</a:t>
            </a:r>
            <a:r>
              <a:rPr lang="ko-KR" altLang="en-US" dirty="0"/>
              <a:t> </a:t>
            </a:r>
            <a:r>
              <a:rPr lang="ko-KR" altLang="en-US" dirty="0" err="1"/>
              <a:t>웹브라우저</a:t>
            </a:r>
            <a:r>
              <a:rPr lang="ko-KR" altLang="en-US" dirty="0"/>
              <a:t> 프록시 설정이 자동 설정</a:t>
            </a:r>
            <a:r>
              <a:rPr lang="en-US" altLang="ko-KR" dirty="0"/>
              <a:t>/</a:t>
            </a:r>
            <a:r>
              <a:rPr lang="ko-KR" altLang="en-US" dirty="0"/>
              <a:t>해제 됨</a:t>
            </a:r>
          </a:p>
        </p:txBody>
      </p:sp>
      <p:pic>
        <p:nvPicPr>
          <p:cNvPr id="5" name="그림 4"/>
          <p:cNvPicPr>
            <a:picLocks noChangeAspect="1"/>
          </p:cNvPicPr>
          <p:nvPr/>
        </p:nvPicPr>
        <p:blipFill>
          <a:blip r:embed="rId2"/>
          <a:stretch>
            <a:fillRect/>
          </a:stretch>
        </p:blipFill>
        <p:spPr>
          <a:xfrm>
            <a:off x="1053200" y="2592371"/>
            <a:ext cx="3609246" cy="3362986"/>
          </a:xfrm>
          <a:prstGeom prst="rect">
            <a:avLst/>
          </a:prstGeom>
        </p:spPr>
      </p:pic>
      <p:pic>
        <p:nvPicPr>
          <p:cNvPr id="6" name="그림 5"/>
          <p:cNvPicPr>
            <a:picLocks noChangeAspect="1"/>
          </p:cNvPicPr>
          <p:nvPr/>
        </p:nvPicPr>
        <p:blipFill>
          <a:blip r:embed="rId3"/>
          <a:stretch>
            <a:fillRect/>
          </a:stretch>
        </p:blipFill>
        <p:spPr>
          <a:xfrm>
            <a:off x="4896536" y="2508186"/>
            <a:ext cx="4143375" cy="3609975"/>
          </a:xfrm>
          <a:prstGeom prst="rect">
            <a:avLst/>
          </a:prstGeom>
        </p:spPr>
      </p:pic>
    </p:spTree>
    <p:extLst>
      <p:ext uri="{BB962C8B-B14F-4D97-AF65-F5344CB8AC3E}">
        <p14:creationId xmlns:p14="http://schemas.microsoft.com/office/powerpoint/2010/main" val="178890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a:t>패킷 캡처</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055043"/>
            <a:ext cx="5418666" cy="4217432"/>
          </a:xfrm>
          <a:prstGeom prst="rect">
            <a:avLst/>
          </a:prstGeom>
        </p:spPr>
      </p:pic>
      <p:pic>
        <p:nvPicPr>
          <p:cNvPr id="5" name="그림 4"/>
          <p:cNvPicPr>
            <a:picLocks noChangeAspect="1"/>
          </p:cNvPicPr>
          <p:nvPr/>
        </p:nvPicPr>
        <p:blipFill>
          <a:blip r:embed="rId3"/>
          <a:stretch>
            <a:fillRect/>
          </a:stretch>
        </p:blipFill>
        <p:spPr>
          <a:xfrm>
            <a:off x="6096000" y="2160589"/>
            <a:ext cx="5600435" cy="4111886"/>
          </a:xfrm>
          <a:prstGeom prst="rect">
            <a:avLst/>
          </a:prstGeom>
        </p:spPr>
      </p:pic>
      <p:sp>
        <p:nvSpPr>
          <p:cNvPr id="6" name="직사각형 5"/>
          <p:cNvSpPr/>
          <p:nvPr/>
        </p:nvSpPr>
        <p:spPr>
          <a:xfrm>
            <a:off x="6089867" y="2805244"/>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79921" y="2943905"/>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072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err="1"/>
              <a:t>종료시</a:t>
            </a:r>
            <a:r>
              <a:rPr lang="en-US" altLang="ko-KR" dirty="0"/>
              <a:t>…</a:t>
            </a:r>
            <a:endParaRPr lang="ko-KR" altLang="en-US" dirty="0"/>
          </a:p>
        </p:txBody>
      </p:sp>
      <p:sp>
        <p:nvSpPr>
          <p:cNvPr id="3" name="내용 개체 틀 2"/>
          <p:cNvSpPr>
            <a:spLocks noGrp="1"/>
          </p:cNvSpPr>
          <p:nvPr>
            <p:ph idx="1"/>
          </p:nvPr>
        </p:nvSpPr>
        <p:spPr/>
        <p:txBody>
          <a:bodyPr/>
          <a:lstStyle/>
          <a:p>
            <a:r>
              <a:rPr lang="ko-KR" altLang="en-US" dirty="0" err="1"/>
              <a:t>웹브라우저</a:t>
            </a:r>
            <a:r>
              <a:rPr lang="ko-KR" altLang="en-US" dirty="0"/>
              <a:t> 프록시 서버 설정의 원복 필요</a:t>
            </a:r>
          </a:p>
        </p:txBody>
      </p:sp>
      <p:pic>
        <p:nvPicPr>
          <p:cNvPr id="4" name="그림 3"/>
          <p:cNvPicPr>
            <a:picLocks noChangeAspect="1"/>
          </p:cNvPicPr>
          <p:nvPr/>
        </p:nvPicPr>
        <p:blipFill>
          <a:blip r:embed="rId2"/>
          <a:stretch>
            <a:fillRect/>
          </a:stretch>
        </p:blipFill>
        <p:spPr>
          <a:xfrm>
            <a:off x="1533368" y="3059146"/>
            <a:ext cx="6562725" cy="272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569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웹싸이트</a:t>
            </a:r>
            <a:r>
              <a:rPr lang="ko-KR" altLang="en-US" dirty="0"/>
              <a:t> 정보 수집</a:t>
            </a:r>
          </a:p>
        </p:txBody>
      </p:sp>
      <p:sp>
        <p:nvSpPr>
          <p:cNvPr id="3" name="내용 개체 틀 2"/>
          <p:cNvSpPr>
            <a:spLocks noGrp="1"/>
          </p:cNvSpPr>
          <p:nvPr>
            <p:ph idx="1"/>
          </p:nvPr>
        </p:nvSpPr>
        <p:spPr/>
        <p:txBody>
          <a:bodyPr/>
          <a:lstStyle/>
          <a:p>
            <a:r>
              <a:rPr lang="en-US" altLang="ko-KR" dirty="0"/>
              <a:t>1. </a:t>
            </a:r>
            <a:r>
              <a:rPr lang="en-US" altLang="ko-KR" dirty="0" err="1"/>
              <a:t>BurpSuite</a:t>
            </a:r>
            <a:r>
              <a:rPr lang="en-US" altLang="ko-KR" dirty="0"/>
              <a:t> : Spider</a:t>
            </a:r>
            <a:r>
              <a:rPr lang="ko-KR" altLang="en-US" dirty="0"/>
              <a:t>기능으로 </a:t>
            </a:r>
            <a:r>
              <a:rPr lang="ko-KR" altLang="en-US" dirty="0" err="1"/>
              <a:t>웹싸이트</a:t>
            </a:r>
            <a:r>
              <a:rPr lang="ko-KR" altLang="en-US" dirty="0"/>
              <a:t> 구조 탐색</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2. </a:t>
            </a:r>
            <a:r>
              <a:rPr lang="ko-KR" altLang="en-US" dirty="0"/>
              <a:t>브라우저의 개발자 도구를 통한 탐색</a:t>
            </a:r>
            <a:endParaRPr lang="en-US" altLang="ko-KR" dirty="0"/>
          </a:p>
          <a:p>
            <a:r>
              <a:rPr lang="en-US" altLang="ko-KR" dirty="0"/>
              <a:t>3. </a:t>
            </a:r>
            <a:r>
              <a:rPr lang="ko-KR" altLang="en-US" dirty="0"/>
              <a:t>검색엔진 활용 </a:t>
            </a:r>
            <a:r>
              <a:rPr lang="en-US" altLang="ko-KR" dirty="0"/>
              <a:t>(</a:t>
            </a:r>
            <a:r>
              <a:rPr lang="ko-KR" altLang="en-US" dirty="0"/>
              <a:t>구글</a:t>
            </a:r>
            <a:r>
              <a:rPr lang="en-US" altLang="ko-KR" dirty="0"/>
              <a:t>)</a:t>
            </a:r>
          </a:p>
          <a:p>
            <a:r>
              <a:rPr lang="en-US" altLang="ko-KR" dirty="0"/>
              <a:t>4. </a:t>
            </a:r>
            <a:r>
              <a:rPr lang="ko-KR" altLang="en-US" dirty="0"/>
              <a:t>웹 스캐닝 도구 활용 </a:t>
            </a:r>
            <a:r>
              <a:rPr lang="en-US" altLang="ko-KR" dirty="0"/>
              <a:t>(</a:t>
            </a:r>
            <a:r>
              <a:rPr lang="ko-KR" altLang="en-US" dirty="0"/>
              <a:t>위험</a:t>
            </a:r>
            <a:r>
              <a:rPr lang="en-US" altLang="ko-KR" dirty="0"/>
              <a:t>)</a:t>
            </a:r>
            <a:endParaRPr lang="ko-KR" altLang="en-US" dirty="0"/>
          </a:p>
        </p:txBody>
      </p:sp>
      <p:pic>
        <p:nvPicPr>
          <p:cNvPr id="4" name="그림 3"/>
          <p:cNvPicPr>
            <a:picLocks noChangeAspect="1"/>
          </p:cNvPicPr>
          <p:nvPr/>
        </p:nvPicPr>
        <p:blipFill>
          <a:blip r:embed="rId3"/>
          <a:stretch>
            <a:fillRect/>
          </a:stretch>
        </p:blipFill>
        <p:spPr>
          <a:xfrm>
            <a:off x="677334" y="2499743"/>
            <a:ext cx="11514666" cy="2028825"/>
          </a:xfrm>
          <a:prstGeom prst="rect">
            <a:avLst/>
          </a:prstGeom>
        </p:spPr>
      </p:pic>
      <p:sp>
        <p:nvSpPr>
          <p:cNvPr id="6" name="직사각형 5"/>
          <p:cNvSpPr/>
          <p:nvPr/>
        </p:nvSpPr>
        <p:spPr>
          <a:xfrm>
            <a:off x="3987690" y="2783822"/>
            <a:ext cx="8125753"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7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OWASP </a:t>
            </a:r>
            <a:r>
              <a:rPr lang="ko-KR" altLang="en-US" dirty="0"/>
              <a:t>소개</a:t>
            </a:r>
          </a:p>
        </p:txBody>
      </p:sp>
      <p:sp>
        <p:nvSpPr>
          <p:cNvPr id="3" name="내용 개체 틀 2"/>
          <p:cNvSpPr>
            <a:spLocks noGrp="1"/>
          </p:cNvSpPr>
          <p:nvPr>
            <p:ph idx="1"/>
          </p:nvPr>
        </p:nvSpPr>
        <p:spPr/>
        <p:txBody>
          <a:bodyPr/>
          <a:lstStyle/>
          <a:p>
            <a:r>
              <a:rPr lang="en-US" altLang="ko-KR" dirty="0"/>
              <a:t>OWASP(Open Web Application Security Project)</a:t>
            </a:r>
            <a:br>
              <a:rPr lang="en-US" altLang="ko-KR" dirty="0"/>
            </a:br>
            <a:r>
              <a:rPr lang="ko-KR" altLang="en-US" dirty="0"/>
              <a:t>웹 어플리케이션 취약점에 대한 정보 공유</a:t>
            </a:r>
            <a:endParaRPr lang="en-US" altLang="ko-KR" dirty="0"/>
          </a:p>
          <a:p>
            <a:r>
              <a:rPr lang="en-US" altLang="ko-KR" dirty="0"/>
              <a:t>10</a:t>
            </a:r>
            <a:r>
              <a:rPr lang="ko-KR" altLang="en-US" dirty="0"/>
              <a:t>대 취약점</a:t>
            </a:r>
            <a:r>
              <a:rPr lang="en-US" altLang="ko-KR" dirty="0"/>
              <a:t>!</a:t>
            </a:r>
          </a:p>
        </p:txBody>
      </p:sp>
      <p:pic>
        <p:nvPicPr>
          <p:cNvPr id="4" name="그림 3"/>
          <p:cNvPicPr>
            <a:picLocks noChangeAspect="1"/>
          </p:cNvPicPr>
          <p:nvPr/>
        </p:nvPicPr>
        <p:blipFill>
          <a:blip r:embed="rId2"/>
          <a:stretch>
            <a:fillRect/>
          </a:stretch>
        </p:blipFill>
        <p:spPr>
          <a:xfrm>
            <a:off x="6484104" y="1625285"/>
            <a:ext cx="4318739" cy="4951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6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204787" y="2019763"/>
            <a:ext cx="11396663" cy="2647710"/>
          </a:xfrm>
          <a:prstGeom prst="rect">
            <a:avLst/>
          </a:prstGeom>
        </p:spPr>
      </p:pic>
      <p:sp>
        <p:nvSpPr>
          <p:cNvPr id="5" name="TextBox 4"/>
          <p:cNvSpPr txBox="1"/>
          <p:nvPr/>
        </p:nvSpPr>
        <p:spPr>
          <a:xfrm>
            <a:off x="6909847" y="6432107"/>
            <a:ext cx="5047087" cy="307777"/>
          </a:xfrm>
          <a:prstGeom prst="rect">
            <a:avLst/>
          </a:prstGeom>
          <a:noFill/>
        </p:spPr>
        <p:txBody>
          <a:bodyPr wrap="none" rtlCol="0">
            <a:spAutoFit/>
          </a:bodyPr>
          <a:lstStyle/>
          <a:p>
            <a:r>
              <a:rPr lang="ko-KR" altLang="en-US" sz="1400" dirty="0" err="1"/>
              <a:t>기사출처</a:t>
            </a:r>
            <a:r>
              <a:rPr lang="en-US" altLang="ko-KR" sz="1400" dirty="0"/>
              <a:t>: http://m.ddaily.co.kr/m/m_article.html?no=7429</a:t>
            </a:r>
            <a:endParaRPr lang="ko-KR" altLang="en-US" sz="1400" dirty="0"/>
          </a:p>
        </p:txBody>
      </p:sp>
    </p:spTree>
    <p:extLst>
      <p:ext uri="{BB962C8B-B14F-4D97-AF65-F5344CB8AC3E}">
        <p14:creationId xmlns:p14="http://schemas.microsoft.com/office/powerpoint/2010/main" val="29646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3" y="609600"/>
            <a:ext cx="9956101" cy="1320800"/>
          </a:xfrm>
        </p:spPr>
        <p:txBody>
          <a:bodyPr/>
          <a:lstStyle/>
          <a:p>
            <a:r>
              <a:rPr lang="ko-KR" altLang="en-US" dirty="0"/>
              <a:t>웹 어플리케이션 취약점 </a:t>
            </a:r>
            <a:r>
              <a:rPr lang="ko-KR" altLang="en-US" dirty="0" err="1"/>
              <a:t>실습환경</a:t>
            </a:r>
            <a:r>
              <a:rPr lang="ko-KR" altLang="en-US" dirty="0"/>
              <a:t> 구성</a:t>
            </a:r>
            <a:br>
              <a:rPr lang="en-US" altLang="ko-KR" dirty="0"/>
            </a:br>
            <a:r>
              <a:rPr lang="en-US" altLang="ko-KR" dirty="0"/>
              <a:t>(</a:t>
            </a:r>
            <a:r>
              <a:rPr lang="en-US" altLang="ko-KR" dirty="0" err="1"/>
              <a:t>WebGoat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err="1"/>
              <a:t>WebGoat</a:t>
            </a:r>
            <a:r>
              <a:rPr lang="en-US" altLang="ko-KR" dirty="0"/>
              <a:t> </a:t>
            </a:r>
            <a:r>
              <a:rPr lang="ko-KR" altLang="en-US" dirty="0"/>
              <a:t>설치</a:t>
            </a:r>
            <a:br>
              <a:rPr lang="en-US" altLang="ko-KR" dirty="0"/>
            </a:br>
            <a:r>
              <a:rPr lang="en-US" altLang="ko-KR" dirty="0"/>
              <a:t>https://www.owasp.org/index.php/Category:OWASP_WebGoat_Project</a:t>
            </a:r>
            <a:endParaRPr lang="ko-KR" altLang="en-US" dirty="0"/>
          </a:p>
        </p:txBody>
      </p:sp>
      <p:pic>
        <p:nvPicPr>
          <p:cNvPr id="4" name="그림 3"/>
          <p:cNvPicPr>
            <a:picLocks noChangeAspect="1"/>
          </p:cNvPicPr>
          <p:nvPr/>
        </p:nvPicPr>
        <p:blipFill>
          <a:blip r:embed="rId2"/>
          <a:stretch>
            <a:fillRect/>
          </a:stretch>
        </p:blipFill>
        <p:spPr>
          <a:xfrm>
            <a:off x="1088845" y="2879516"/>
            <a:ext cx="4510677" cy="30541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3429000"/>
            <a:ext cx="5289910" cy="369332"/>
          </a:xfrm>
          <a:prstGeom prst="rect">
            <a:avLst/>
          </a:prstGeom>
          <a:noFill/>
        </p:spPr>
        <p:txBody>
          <a:bodyPr wrap="none" rtlCol="0">
            <a:spAutoFit/>
          </a:bodyPr>
          <a:lstStyle/>
          <a:p>
            <a:r>
              <a:rPr lang="en-US" altLang="ko-KR"/>
              <a:t>https://github.com/WebGoat/WebGoat/releases</a:t>
            </a:r>
            <a:endParaRPr lang="ko-KR" altLang="en-US" dirty="0"/>
          </a:p>
        </p:txBody>
      </p:sp>
      <p:cxnSp>
        <p:nvCxnSpPr>
          <p:cNvPr id="7" name="직선 화살표 연결선 6"/>
          <p:cNvCxnSpPr/>
          <p:nvPr/>
        </p:nvCxnSpPr>
        <p:spPr>
          <a:xfrm flipV="1">
            <a:off x="5420412" y="3619893"/>
            <a:ext cx="675588" cy="19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6333634" y="4144941"/>
            <a:ext cx="5572420" cy="2303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실행을 위한 </a:t>
            </a:r>
            <a:r>
              <a:rPr lang="ko-KR" altLang="en-US" dirty="0" err="1"/>
              <a:t>환경구성</a:t>
            </a:r>
            <a:endParaRPr lang="ko-KR" altLang="en-US" dirty="0"/>
          </a:p>
        </p:txBody>
      </p:sp>
      <p:sp>
        <p:nvSpPr>
          <p:cNvPr id="3" name="내용 개체 틀 2"/>
          <p:cNvSpPr>
            <a:spLocks noGrp="1"/>
          </p:cNvSpPr>
          <p:nvPr>
            <p:ph idx="1"/>
          </p:nvPr>
        </p:nvSpPr>
        <p:spPr>
          <a:xfrm>
            <a:off x="677334" y="2160589"/>
            <a:ext cx="8596668" cy="4570149"/>
          </a:xfrm>
        </p:spPr>
        <p:txBody>
          <a:bodyPr>
            <a:normAutofit fontScale="92500" lnSpcReduction="10000"/>
          </a:bodyPr>
          <a:lstStyle/>
          <a:p>
            <a:r>
              <a:rPr lang="en-US" altLang="ko-KR" dirty="0"/>
              <a:t>JDK </a:t>
            </a:r>
            <a:r>
              <a:rPr lang="ko-KR" altLang="en-US" dirty="0"/>
              <a:t>다운로드 및 환경변수 설정</a:t>
            </a:r>
            <a:br>
              <a:rPr lang="en-US" altLang="ko-KR" dirty="0"/>
            </a:br>
            <a:r>
              <a:rPr lang="en-US" altLang="ko-KR" dirty="0"/>
              <a:t>※ </a:t>
            </a:r>
            <a:r>
              <a:rPr lang="ko-KR" altLang="en-US" dirty="0"/>
              <a:t>주의</a:t>
            </a:r>
            <a:r>
              <a:rPr lang="en-US" altLang="ko-KR" dirty="0"/>
              <a:t>&gt;</a:t>
            </a:r>
            <a:r>
              <a:rPr lang="ko-KR" altLang="en-US" dirty="0"/>
              <a:t> </a:t>
            </a:r>
            <a:r>
              <a:rPr lang="en-US" altLang="ko-KR" dirty="0"/>
              <a:t>JDK 9</a:t>
            </a:r>
            <a:r>
              <a:rPr lang="ko-KR" altLang="en-US" dirty="0"/>
              <a:t>은 라이브러리 지원문제로 실행 불가</a:t>
            </a:r>
            <a:r>
              <a:rPr lang="en-US" altLang="ko-KR" dirty="0"/>
              <a:t>, JDK 8</a:t>
            </a:r>
            <a:r>
              <a:rPr lang="ko-KR" altLang="en-US" dirty="0"/>
              <a:t>이하 다운로드 권장</a:t>
            </a:r>
            <a:br>
              <a:rPr lang="en-US" altLang="ko-KR" dirty="0"/>
            </a:br>
            <a:br>
              <a:rPr lang="en-US" altLang="ko-KR" dirty="0"/>
            </a:br>
            <a:r>
              <a:rPr lang="en-US" altLang="ko-KR" dirty="0"/>
              <a:t>[</a:t>
            </a:r>
            <a:r>
              <a:rPr lang="ko-KR" altLang="en-US" dirty="0"/>
              <a:t>환경변수 설정방법 참고</a:t>
            </a:r>
            <a:r>
              <a:rPr lang="en-US" altLang="ko-KR" dirty="0"/>
              <a:t>] </a:t>
            </a:r>
            <a:r>
              <a:rPr lang="en-US" altLang="ko-KR" dirty="0">
                <a:hlinkClick r:id="rId3"/>
              </a:rPr>
              <a:t>http://prolite.tistory.com/975</a:t>
            </a:r>
            <a:br>
              <a:rPr lang="en-US" altLang="ko-KR" dirty="0"/>
            </a:br>
            <a:br>
              <a:rPr lang="en-US" altLang="ko-KR" dirty="0"/>
            </a:br>
            <a:r>
              <a:rPr lang="en-US" altLang="ko-KR" dirty="0"/>
              <a:t>CMD</a:t>
            </a:r>
            <a:r>
              <a:rPr lang="ko-KR" altLang="en-US" dirty="0"/>
              <a:t>창에서 </a:t>
            </a:r>
            <a:r>
              <a:rPr lang="en-US" altLang="ko-KR" dirty="0"/>
              <a:t>java, </a:t>
            </a:r>
            <a:r>
              <a:rPr lang="en-US" altLang="ko-KR" dirty="0" err="1"/>
              <a:t>javac</a:t>
            </a:r>
            <a:r>
              <a:rPr lang="en-US" altLang="ko-KR" dirty="0"/>
              <a:t> </a:t>
            </a:r>
            <a:r>
              <a:rPr lang="ko-KR" altLang="en-US" dirty="0"/>
              <a:t>명령어로 </a:t>
            </a:r>
            <a:r>
              <a:rPr lang="en-US" altLang="ko-KR" dirty="0"/>
              <a:t>JDK </a:t>
            </a:r>
            <a:r>
              <a:rPr lang="ko-KR" altLang="en-US" dirty="0"/>
              <a:t>설정 </a:t>
            </a:r>
            <a:r>
              <a:rPr lang="ko-KR" altLang="en-US" dirty="0" err="1"/>
              <a:t>정상여부</a:t>
            </a:r>
            <a:r>
              <a:rPr lang="ko-KR" altLang="en-US" dirty="0"/>
              <a:t> 확인</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TroubleShooting</a:t>
            </a:r>
            <a:r>
              <a:rPr lang="en-US" altLang="ko-KR" dirty="0"/>
              <a:t> &gt; PC </a:t>
            </a:r>
            <a:r>
              <a:rPr lang="ko-KR" altLang="en-US" dirty="0"/>
              <a:t>사용자명이 한글일 경우</a:t>
            </a:r>
            <a:r>
              <a:rPr lang="en-US" altLang="ko-KR" dirty="0"/>
              <a:t>? </a:t>
            </a:r>
          </a:p>
          <a:p>
            <a:endParaRPr lang="en-US" altLang="ko-KR" dirty="0"/>
          </a:p>
        </p:txBody>
      </p:sp>
      <p:pic>
        <p:nvPicPr>
          <p:cNvPr id="4" name="그림 3"/>
          <p:cNvPicPr>
            <a:picLocks noChangeAspect="1"/>
          </p:cNvPicPr>
          <p:nvPr/>
        </p:nvPicPr>
        <p:blipFill>
          <a:blip r:embed="rId4"/>
          <a:stretch>
            <a:fillRect/>
          </a:stretch>
        </p:blipFill>
        <p:spPr>
          <a:xfrm>
            <a:off x="4949351" y="3758833"/>
            <a:ext cx="3257550" cy="714375"/>
          </a:xfrm>
          <a:prstGeom prst="rect">
            <a:avLst/>
          </a:prstGeom>
        </p:spPr>
      </p:pic>
      <p:pic>
        <p:nvPicPr>
          <p:cNvPr id="5" name="그림 4"/>
          <p:cNvPicPr>
            <a:picLocks noChangeAspect="1"/>
          </p:cNvPicPr>
          <p:nvPr/>
        </p:nvPicPr>
        <p:blipFill>
          <a:blip r:embed="rId5"/>
          <a:stretch>
            <a:fillRect/>
          </a:stretch>
        </p:blipFill>
        <p:spPr>
          <a:xfrm>
            <a:off x="1690657" y="3797256"/>
            <a:ext cx="3048000" cy="2103438"/>
          </a:xfrm>
          <a:prstGeom prst="rect">
            <a:avLst/>
          </a:prstGeom>
        </p:spPr>
      </p:pic>
      <p:sp>
        <p:nvSpPr>
          <p:cNvPr id="6" name="TextBox 5"/>
          <p:cNvSpPr txBox="1"/>
          <p:nvPr/>
        </p:nvSpPr>
        <p:spPr>
          <a:xfrm>
            <a:off x="2561914" y="3740322"/>
            <a:ext cx="652743" cy="369332"/>
          </a:xfrm>
          <a:prstGeom prst="rect">
            <a:avLst/>
          </a:prstGeom>
          <a:noFill/>
        </p:spPr>
        <p:txBody>
          <a:bodyPr wrap="none" rtlCol="0">
            <a:spAutoFit/>
          </a:bodyPr>
          <a:lstStyle/>
          <a:p>
            <a:r>
              <a:rPr lang="en-US" altLang="ko-KR" dirty="0"/>
              <a:t>path</a:t>
            </a:r>
            <a:endParaRPr lang="ko-KR" altLang="en-US" dirty="0"/>
          </a:p>
        </p:txBody>
      </p:sp>
      <p:pic>
        <p:nvPicPr>
          <p:cNvPr id="7" name="그림 6"/>
          <p:cNvPicPr>
            <a:picLocks noChangeAspect="1"/>
          </p:cNvPicPr>
          <p:nvPr/>
        </p:nvPicPr>
        <p:blipFill>
          <a:blip r:embed="rId6"/>
          <a:stretch>
            <a:fillRect/>
          </a:stretch>
        </p:blipFill>
        <p:spPr>
          <a:xfrm>
            <a:off x="8417595" y="3776046"/>
            <a:ext cx="2419350" cy="704850"/>
          </a:xfrm>
          <a:prstGeom prst="rect">
            <a:avLst/>
          </a:prstGeom>
        </p:spPr>
      </p:pic>
      <p:pic>
        <p:nvPicPr>
          <p:cNvPr id="8" name="그림 7"/>
          <p:cNvPicPr>
            <a:picLocks noChangeAspect="1"/>
          </p:cNvPicPr>
          <p:nvPr/>
        </p:nvPicPr>
        <p:blipFill>
          <a:blip r:embed="rId7"/>
          <a:stretch>
            <a:fillRect/>
          </a:stretch>
        </p:blipFill>
        <p:spPr>
          <a:xfrm>
            <a:off x="5806911" y="6193410"/>
            <a:ext cx="6346678" cy="635689"/>
          </a:xfrm>
          <a:prstGeom prst="rect">
            <a:avLst/>
          </a:prstGeom>
        </p:spPr>
      </p:pic>
    </p:spTree>
    <p:extLst>
      <p:ext uri="{BB962C8B-B14F-4D97-AF65-F5344CB8AC3E}">
        <p14:creationId xmlns:p14="http://schemas.microsoft.com/office/powerpoint/2010/main" val="88741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a:t>
            </a:r>
          </a:p>
        </p:txBody>
      </p:sp>
      <p:sp>
        <p:nvSpPr>
          <p:cNvPr id="3" name="내용 개체 틀 2"/>
          <p:cNvSpPr>
            <a:spLocks noGrp="1"/>
          </p:cNvSpPr>
          <p:nvPr>
            <p:ph idx="1"/>
          </p:nvPr>
        </p:nvSpPr>
        <p:spPr>
          <a:xfrm>
            <a:off x="677333" y="2160589"/>
            <a:ext cx="9673297" cy="3880773"/>
          </a:xfrm>
        </p:spPr>
        <p:txBody>
          <a:bodyPr/>
          <a:lstStyle/>
          <a:p>
            <a:r>
              <a:rPr lang="en-US" altLang="ko-KR" dirty="0">
                <a:hlinkClick r:id="rId2"/>
              </a:rPr>
              <a:t>http://localhost:8080/WebGoat</a:t>
            </a:r>
            <a:br>
              <a:rPr lang="en-US" altLang="ko-KR" dirty="0"/>
            </a:br>
            <a:r>
              <a:rPr lang="en-US" altLang="ko-KR" dirty="0"/>
              <a:t>(</a:t>
            </a:r>
            <a:r>
              <a:rPr lang="ko-KR" altLang="en-US" dirty="0"/>
              <a:t>참고</a:t>
            </a:r>
            <a:r>
              <a:rPr lang="en-US" altLang="ko-KR" dirty="0"/>
              <a:t>&gt; Burp Suite</a:t>
            </a:r>
            <a:r>
              <a:rPr lang="ko-KR" altLang="en-US" dirty="0"/>
              <a:t>도 </a:t>
            </a:r>
            <a:r>
              <a:rPr lang="en-US" altLang="ko-KR" dirty="0"/>
              <a:t>8080 </a:t>
            </a:r>
            <a:r>
              <a:rPr lang="ko-KR" altLang="en-US" dirty="0"/>
              <a:t>포트를 사용하므로</a:t>
            </a:r>
            <a:r>
              <a:rPr lang="en-US" altLang="ko-KR" dirty="0"/>
              <a:t>, Burp Suite </a:t>
            </a:r>
            <a:r>
              <a:rPr lang="ko-KR" altLang="en-US" dirty="0" err="1"/>
              <a:t>종료후</a:t>
            </a:r>
            <a:r>
              <a:rPr lang="ko-KR" altLang="en-US" dirty="0"/>
              <a:t> </a:t>
            </a:r>
            <a:r>
              <a:rPr lang="en-US" altLang="ko-KR" dirty="0" err="1"/>
              <a:t>WebGoat</a:t>
            </a:r>
            <a:r>
              <a:rPr lang="en-US" altLang="ko-KR" dirty="0"/>
              <a:t> </a:t>
            </a:r>
            <a:r>
              <a:rPr lang="ko-KR" altLang="en-US" dirty="0"/>
              <a:t>실행해야 함</a:t>
            </a:r>
            <a:br>
              <a:rPr lang="en-US" altLang="ko-KR" dirty="0"/>
            </a:br>
            <a:r>
              <a:rPr lang="en-US" altLang="ko-KR" dirty="0"/>
              <a:t>           </a:t>
            </a:r>
            <a:r>
              <a:rPr lang="ko-KR" altLang="en-US" dirty="0"/>
              <a:t>또는 </a:t>
            </a:r>
            <a:r>
              <a:rPr lang="ko-KR" altLang="en-US" dirty="0" err="1"/>
              <a:t>포트변경</a:t>
            </a:r>
            <a:r>
              <a:rPr lang="ko-KR" altLang="en-US" dirty="0"/>
              <a:t> 해야 함</a:t>
            </a:r>
            <a:r>
              <a:rPr lang="en-US" altLang="ko-KR" dirty="0"/>
              <a:t>)</a:t>
            </a:r>
            <a:endParaRPr lang="ko-KR" altLang="en-US" dirty="0"/>
          </a:p>
        </p:txBody>
      </p:sp>
    </p:spTree>
    <p:extLst>
      <p:ext uri="{BB962C8B-B14F-4D97-AF65-F5344CB8AC3E}">
        <p14:creationId xmlns:p14="http://schemas.microsoft.com/office/powerpoint/2010/main" val="813834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0640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a:t>
            </a:r>
            <a:endParaRPr lang="ko-KR" altLang="en-US" dirty="0"/>
          </a:p>
        </p:txBody>
      </p:sp>
      <p:sp>
        <p:nvSpPr>
          <p:cNvPr id="5" name="내용 개체 틀 4"/>
          <p:cNvSpPr>
            <a:spLocks noGrp="1"/>
          </p:cNvSpPr>
          <p:nvPr>
            <p:ph idx="1"/>
          </p:nvPr>
        </p:nvSpPr>
        <p:spPr/>
        <p:txBody>
          <a:bodyPr/>
          <a:lstStyle/>
          <a:p>
            <a:r>
              <a:rPr lang="en-US" altLang="ko-KR" dirty="0"/>
              <a:t>Structured Query Language</a:t>
            </a:r>
            <a:endParaRPr lang="ko-KR" altLang="en-US" dirty="0"/>
          </a:p>
        </p:txBody>
      </p:sp>
      <p:pic>
        <p:nvPicPr>
          <p:cNvPr id="6" name="그림 5"/>
          <p:cNvPicPr>
            <a:picLocks noChangeAspect="1"/>
          </p:cNvPicPr>
          <p:nvPr/>
        </p:nvPicPr>
        <p:blipFill>
          <a:blip r:embed="rId2"/>
          <a:stretch>
            <a:fillRect/>
          </a:stretch>
        </p:blipFill>
        <p:spPr>
          <a:xfrm>
            <a:off x="3685893" y="3016576"/>
            <a:ext cx="4893239" cy="2441775"/>
          </a:xfrm>
          <a:prstGeom prst="rect">
            <a:avLst/>
          </a:prstGeom>
        </p:spPr>
      </p:pic>
      <p:sp>
        <p:nvSpPr>
          <p:cNvPr id="7" name="TextBox 6"/>
          <p:cNvSpPr txBox="1"/>
          <p:nvPr/>
        </p:nvSpPr>
        <p:spPr>
          <a:xfrm>
            <a:off x="5811727" y="6505673"/>
            <a:ext cx="6380273" cy="246221"/>
          </a:xfrm>
          <a:prstGeom prst="rect">
            <a:avLst/>
          </a:prstGeom>
          <a:noFill/>
        </p:spPr>
        <p:txBody>
          <a:bodyPr wrap="none" rtlCol="0">
            <a:spAutoFit/>
          </a:bodyPr>
          <a:lstStyle/>
          <a:p>
            <a:r>
              <a:rPr lang="en-US" altLang="ko-KR" sz="1000" i="1" dirty="0"/>
              <a:t>source : https://ko.khanacademy.org/computing/computer-programming/sql/sql-basics/v/welcome-to-sql</a:t>
            </a:r>
            <a:endParaRPr lang="ko-KR" altLang="en-US" sz="1000" i="1" dirty="0"/>
          </a:p>
        </p:txBody>
      </p:sp>
      <p:sp>
        <p:nvSpPr>
          <p:cNvPr id="8" name="TextBox 7"/>
          <p:cNvSpPr txBox="1"/>
          <p:nvPr/>
        </p:nvSpPr>
        <p:spPr>
          <a:xfrm>
            <a:off x="4851135" y="4438650"/>
            <a:ext cx="3470822" cy="369332"/>
          </a:xfrm>
          <a:prstGeom prst="rect">
            <a:avLst/>
          </a:prstGeom>
          <a:noFill/>
        </p:spPr>
        <p:txBody>
          <a:bodyPr wrap="none" rtlCol="0">
            <a:spAutoFit/>
          </a:bodyPr>
          <a:lstStyle/>
          <a:p>
            <a:r>
              <a:rPr lang="en-US" altLang="ko-KR" i="1" dirty="0">
                <a:solidFill>
                  <a:schemeClr val="bg1"/>
                </a:solidFill>
              </a:rPr>
              <a:t>https://youtu.be/IXycPq7MnwE</a:t>
            </a:r>
            <a:endParaRPr lang="ko-KR" altLang="en-US" i="1" dirty="0">
              <a:solidFill>
                <a:schemeClr val="bg1"/>
              </a:solidFill>
            </a:endParaRPr>
          </a:p>
        </p:txBody>
      </p:sp>
    </p:spTree>
    <p:extLst>
      <p:ext uri="{BB962C8B-B14F-4D97-AF65-F5344CB8AC3E}">
        <p14:creationId xmlns:p14="http://schemas.microsoft.com/office/powerpoint/2010/main" val="255668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#1</a:t>
            </a:r>
            <a:endParaRPr lang="ko-KR" altLang="en-US" dirty="0"/>
          </a:p>
        </p:txBody>
      </p:sp>
      <p:sp>
        <p:nvSpPr>
          <p:cNvPr id="3" name="내용 개체 틀 2"/>
          <p:cNvSpPr>
            <a:spLocks noGrp="1"/>
          </p:cNvSpPr>
          <p:nvPr>
            <p:ph idx="1"/>
          </p:nvPr>
        </p:nvSpPr>
        <p:spPr>
          <a:xfrm>
            <a:off x="677334" y="2160589"/>
            <a:ext cx="11426682" cy="1751535"/>
          </a:xfrm>
        </p:spPr>
        <p:txBody>
          <a:bodyPr/>
          <a:lstStyle/>
          <a:p>
            <a:pPr>
              <a:lnSpc>
                <a:spcPct val="150000"/>
              </a:lnSpc>
            </a:pPr>
            <a:r>
              <a:rPr lang="en-US" altLang="ko-KR" dirty="0"/>
              <a:t>SQL </a:t>
            </a:r>
            <a:r>
              <a:rPr lang="ko-KR" altLang="en-US" dirty="0"/>
              <a:t>연습을 위한 </a:t>
            </a:r>
            <a:r>
              <a:rPr lang="en-US" altLang="ko-KR" dirty="0"/>
              <a:t>DBMS </a:t>
            </a:r>
            <a:r>
              <a:rPr lang="ko-KR" altLang="en-US" dirty="0"/>
              <a:t>설치</a:t>
            </a:r>
            <a:br>
              <a:rPr lang="en-US" altLang="ko-KR" dirty="0"/>
            </a:br>
            <a:r>
              <a:rPr lang="en-US" altLang="ko-KR" dirty="0">
                <a:hlinkClick r:id="rId3"/>
              </a:rPr>
              <a:t>http://www.sqlite.org/</a:t>
            </a:r>
            <a:r>
              <a:rPr lang="en-US" altLang="ko-KR" dirty="0"/>
              <a:t>                  </a:t>
            </a:r>
            <a:r>
              <a:rPr lang="ko-KR" altLang="en-US" dirty="0"/>
              <a:t>또는  </a:t>
            </a:r>
            <a:r>
              <a:rPr lang="en-US" altLang="ko-KR" dirty="0">
                <a:hlinkClick r:id="rId4"/>
              </a:rPr>
              <a:t>https://github.com/sqlitebrowser/sqlitebrowser/releases</a:t>
            </a:r>
            <a:endParaRPr lang="en-US" altLang="ko-KR" dirty="0"/>
          </a:p>
        </p:txBody>
      </p:sp>
      <p:pic>
        <p:nvPicPr>
          <p:cNvPr id="4" name="그림 3"/>
          <p:cNvPicPr>
            <a:picLocks noChangeAspect="1"/>
          </p:cNvPicPr>
          <p:nvPr/>
        </p:nvPicPr>
        <p:blipFill>
          <a:blip r:embed="rId5"/>
          <a:stretch>
            <a:fillRect/>
          </a:stretch>
        </p:blipFill>
        <p:spPr>
          <a:xfrm>
            <a:off x="930905" y="3429001"/>
            <a:ext cx="4527215" cy="2619644"/>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6"/>
          <a:stretch>
            <a:fillRect/>
          </a:stretch>
        </p:blipFill>
        <p:spPr>
          <a:xfrm>
            <a:off x="6693765" y="3325305"/>
            <a:ext cx="3496610" cy="3018996"/>
          </a:xfrm>
          <a:prstGeom prst="rect">
            <a:avLst/>
          </a:prstGeom>
          <a:ln>
            <a:noFill/>
          </a:ln>
          <a:effectLst>
            <a:outerShdw blurRad="292100" dist="139700" dir="2700000" algn="tl" rotWithShape="0">
              <a:srgbClr val="333333">
                <a:alpha val="65000"/>
              </a:srgbClr>
            </a:outerShdw>
          </a:effectLst>
        </p:spPr>
      </p:pic>
      <p:sp>
        <p:nvSpPr>
          <p:cNvPr id="8" name="타원 7"/>
          <p:cNvSpPr/>
          <p:nvPr/>
        </p:nvSpPr>
        <p:spPr>
          <a:xfrm>
            <a:off x="6570483" y="3063711"/>
            <a:ext cx="3855562" cy="351619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a:off x="1120615" y="3073200"/>
            <a:ext cx="4147794" cy="3271101"/>
          </a:xfrm>
          <a:prstGeom prst="triangl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150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새 데이터 베이스 생성 </a:t>
            </a:r>
            <a:r>
              <a:rPr lang="en-US" altLang="ko-KR" dirty="0"/>
              <a:t>(</a:t>
            </a:r>
            <a:r>
              <a:rPr lang="ko-KR" altLang="en-US" dirty="0"/>
              <a:t>예</a:t>
            </a:r>
            <a:r>
              <a:rPr lang="en-US" altLang="ko-KR" dirty="0"/>
              <a:t>&gt; </a:t>
            </a:r>
            <a:r>
              <a:rPr lang="en-US" altLang="ko-KR" dirty="0" err="1"/>
              <a:t>testdb</a:t>
            </a:r>
            <a:r>
              <a:rPr lang="en-US" altLang="ko-KR" dirty="0"/>
              <a:t>)</a:t>
            </a:r>
          </a:p>
          <a:p>
            <a:r>
              <a:rPr lang="ko-KR" altLang="en-US" dirty="0"/>
              <a:t>테이블 생성</a:t>
            </a:r>
          </a:p>
        </p:txBody>
      </p:sp>
      <p:pic>
        <p:nvPicPr>
          <p:cNvPr id="4" name="그림 3"/>
          <p:cNvPicPr>
            <a:picLocks noChangeAspect="1"/>
          </p:cNvPicPr>
          <p:nvPr/>
        </p:nvPicPr>
        <p:blipFill rotWithShape="1">
          <a:blip r:embed="rId2"/>
          <a:srcRect r="45248" b="43858"/>
          <a:stretch/>
        </p:blipFill>
        <p:spPr>
          <a:xfrm>
            <a:off x="1063544" y="3248591"/>
            <a:ext cx="3781833" cy="2467707"/>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6462682" y="2106891"/>
            <a:ext cx="4911002" cy="4751109"/>
          </a:xfrm>
          <a:prstGeom prst="rect">
            <a:avLst/>
          </a:prstGeom>
          <a:ln>
            <a:noFill/>
          </a:ln>
          <a:effectLst>
            <a:outerShdw blurRad="292100" dist="139700" dir="2700000" algn="tl" rotWithShape="0">
              <a:srgbClr val="333333">
                <a:alpha val="65000"/>
              </a:srgbClr>
            </a:outerShdw>
          </a:effectLst>
        </p:spPr>
      </p:pic>
      <p:sp>
        <p:nvSpPr>
          <p:cNvPr id="6" name="오른쪽 화살표 5"/>
          <p:cNvSpPr/>
          <p:nvPr/>
        </p:nvSpPr>
        <p:spPr>
          <a:xfrm>
            <a:off x="5439266" y="3808429"/>
            <a:ext cx="693247" cy="126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249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#3</a:t>
            </a:r>
            <a:endParaRPr lang="ko-KR" altLang="en-US" dirty="0"/>
          </a:p>
        </p:txBody>
      </p:sp>
      <p:sp>
        <p:nvSpPr>
          <p:cNvPr id="3" name="내용 개체 틀 2"/>
          <p:cNvSpPr>
            <a:spLocks noGrp="1"/>
          </p:cNvSpPr>
          <p:nvPr>
            <p:ph idx="1"/>
          </p:nvPr>
        </p:nvSpPr>
        <p:spPr/>
        <p:txBody>
          <a:bodyPr/>
          <a:lstStyle/>
          <a:p>
            <a:r>
              <a:rPr lang="en-US" altLang="ko-KR" dirty="0"/>
              <a:t>member</a:t>
            </a:r>
            <a:r>
              <a:rPr lang="ko-KR" altLang="en-US" dirty="0"/>
              <a:t>라는 테이블 생성</a:t>
            </a:r>
          </a:p>
        </p:txBody>
      </p:sp>
      <p:pic>
        <p:nvPicPr>
          <p:cNvPr id="9" name="그림 8"/>
          <p:cNvPicPr>
            <a:picLocks noChangeAspect="1"/>
          </p:cNvPicPr>
          <p:nvPr/>
        </p:nvPicPr>
        <p:blipFill>
          <a:blip r:embed="rId2"/>
          <a:stretch>
            <a:fillRect/>
          </a:stretch>
        </p:blipFill>
        <p:spPr>
          <a:xfrm>
            <a:off x="1082560" y="2696065"/>
            <a:ext cx="3815573" cy="3714063"/>
          </a:xfrm>
          <a:prstGeom prst="rect">
            <a:avLst/>
          </a:prstGeom>
        </p:spPr>
      </p:pic>
      <p:pic>
        <p:nvPicPr>
          <p:cNvPr id="10" name="그림 9"/>
          <p:cNvPicPr>
            <a:picLocks noChangeAspect="1"/>
          </p:cNvPicPr>
          <p:nvPr/>
        </p:nvPicPr>
        <p:blipFill>
          <a:blip r:embed="rId3"/>
          <a:stretch>
            <a:fillRect/>
          </a:stretch>
        </p:blipFill>
        <p:spPr>
          <a:xfrm>
            <a:off x="6132513" y="2923684"/>
            <a:ext cx="5648325" cy="2933700"/>
          </a:xfrm>
          <a:prstGeom prst="rect">
            <a:avLst/>
          </a:prstGeom>
        </p:spPr>
      </p:pic>
    </p:spTree>
    <p:extLst>
      <p:ext uri="{BB962C8B-B14F-4D97-AF65-F5344CB8AC3E}">
        <p14:creationId xmlns:p14="http://schemas.microsoft.com/office/powerpoint/2010/main" val="381380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#4</a:t>
            </a:r>
            <a:endParaRPr lang="ko-KR" altLang="en-US" dirty="0"/>
          </a:p>
        </p:txBody>
      </p:sp>
      <p:sp>
        <p:nvSpPr>
          <p:cNvPr id="3" name="내용 개체 틀 2"/>
          <p:cNvSpPr>
            <a:spLocks noGrp="1"/>
          </p:cNvSpPr>
          <p:nvPr>
            <p:ph idx="1"/>
          </p:nvPr>
        </p:nvSpPr>
        <p:spPr>
          <a:xfrm>
            <a:off x="677334" y="2160589"/>
            <a:ext cx="11398402" cy="3880773"/>
          </a:xfrm>
        </p:spPr>
        <p:txBody>
          <a:bodyPr/>
          <a:lstStyle/>
          <a:p>
            <a:r>
              <a:rPr lang="ko-KR" altLang="en-US" dirty="0"/>
              <a:t>조회</a:t>
            </a:r>
            <a:r>
              <a:rPr lang="en-US" altLang="ko-KR" dirty="0"/>
              <a:t>(SELECT)</a:t>
            </a:r>
            <a:br>
              <a:rPr lang="en-US" altLang="ko-KR" dirty="0"/>
            </a:br>
            <a:r>
              <a:rPr lang="en-US" altLang="ko-KR" dirty="0"/>
              <a:t>select * from member;</a:t>
            </a:r>
          </a:p>
          <a:p>
            <a:r>
              <a:rPr lang="ko-KR" altLang="en-US" dirty="0"/>
              <a:t>데이터 추가</a:t>
            </a:r>
            <a:r>
              <a:rPr lang="en-US" altLang="ko-KR" dirty="0"/>
              <a:t>(INSERT)</a:t>
            </a:r>
            <a:br>
              <a:rPr lang="en-US" altLang="ko-KR" dirty="0"/>
            </a:br>
            <a:r>
              <a:rPr lang="en-US" altLang="ko-KR" dirty="0"/>
              <a:t>insert into member (</a:t>
            </a:r>
            <a:r>
              <a:rPr lang="en-US" altLang="ko-KR" dirty="0" err="1"/>
              <a:t>user_id</a:t>
            </a:r>
            <a:r>
              <a:rPr lang="en-US" altLang="ko-KR" dirty="0"/>
              <a:t>, name, </a:t>
            </a:r>
            <a:r>
              <a:rPr lang="en-US" altLang="ko-KR" dirty="0" err="1"/>
              <a:t>user_pw</a:t>
            </a:r>
            <a:r>
              <a:rPr lang="en-US" altLang="ko-KR" dirty="0"/>
              <a:t>, email, date) values ('user2','gildong','4321','user2@naver.com','20180117');</a:t>
            </a:r>
          </a:p>
          <a:p>
            <a:endParaRPr lang="ko-KR" altLang="en-US" dirty="0"/>
          </a:p>
        </p:txBody>
      </p:sp>
      <p:pic>
        <p:nvPicPr>
          <p:cNvPr id="7" name="그림 6"/>
          <p:cNvPicPr>
            <a:picLocks noChangeAspect="1"/>
          </p:cNvPicPr>
          <p:nvPr/>
        </p:nvPicPr>
        <p:blipFill>
          <a:blip r:embed="rId2"/>
          <a:stretch>
            <a:fillRect/>
          </a:stretch>
        </p:blipFill>
        <p:spPr>
          <a:xfrm>
            <a:off x="1159497" y="3895234"/>
            <a:ext cx="3106804" cy="2782051"/>
          </a:xfrm>
          <a:prstGeom prst="rect">
            <a:avLst/>
          </a:prstGeom>
          <a:ln>
            <a:noFill/>
          </a:ln>
          <a:effectLst>
            <a:outerShdw blurRad="292100" dist="139700" dir="2700000" algn="tl" rotWithShape="0">
              <a:srgbClr val="333333">
                <a:alpha val="65000"/>
              </a:srgbClr>
            </a:outerShdw>
          </a:effectLst>
        </p:spPr>
      </p:pic>
      <p:pic>
        <p:nvPicPr>
          <p:cNvPr id="8" name="그림 7"/>
          <p:cNvPicPr>
            <a:picLocks noChangeAspect="1"/>
          </p:cNvPicPr>
          <p:nvPr/>
        </p:nvPicPr>
        <p:blipFill>
          <a:blip r:embed="rId3"/>
          <a:stretch>
            <a:fillRect/>
          </a:stretch>
        </p:blipFill>
        <p:spPr>
          <a:xfrm>
            <a:off x="4748464" y="3857885"/>
            <a:ext cx="577215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55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r>
              <a:rPr lang="ko-KR" altLang="en-US" dirty="0"/>
              <a:t>조건 조회</a:t>
            </a:r>
            <a:r>
              <a:rPr lang="en-US" altLang="ko-KR" dirty="0"/>
              <a:t>(SELECT </a:t>
            </a:r>
            <a:r>
              <a:rPr lang="en-US" altLang="ko-KR" dirty="0">
                <a:latin typeface="+mn-ea"/>
              </a:rPr>
              <a:t>~</a:t>
            </a:r>
            <a:r>
              <a:rPr lang="en-US" altLang="ko-KR" dirty="0"/>
              <a:t> where)</a:t>
            </a:r>
            <a:br>
              <a:rPr lang="en-US" altLang="ko-KR" dirty="0"/>
            </a:br>
            <a:r>
              <a:rPr lang="en-US" altLang="ko-KR" dirty="0"/>
              <a:t>select * from member where </a:t>
            </a:r>
            <a:r>
              <a:rPr lang="en-US" altLang="ko-KR" dirty="0" err="1"/>
              <a:t>user_id</a:t>
            </a:r>
            <a:r>
              <a:rPr lang="en-US" altLang="ko-KR" dirty="0"/>
              <a:t> = ‘user2’;</a:t>
            </a:r>
          </a:p>
          <a:p>
            <a:r>
              <a:rPr lang="ko-KR" altLang="en-US" dirty="0"/>
              <a:t>데이터 변경</a:t>
            </a:r>
            <a:r>
              <a:rPr lang="en-US" altLang="ko-KR" dirty="0"/>
              <a:t>(UPDATE </a:t>
            </a:r>
            <a:r>
              <a:rPr lang="en-US" altLang="ko-KR" dirty="0">
                <a:latin typeface="+mn-ea"/>
              </a:rPr>
              <a:t>~</a:t>
            </a:r>
            <a:r>
              <a:rPr lang="en-US" altLang="ko-KR" dirty="0"/>
              <a:t> SET </a:t>
            </a:r>
            <a:r>
              <a:rPr lang="en-US" altLang="ko-KR" dirty="0">
                <a:latin typeface="+mn-ea"/>
              </a:rPr>
              <a:t>~</a:t>
            </a:r>
            <a:r>
              <a:rPr lang="en-US" altLang="ko-KR" dirty="0"/>
              <a:t> WHERE)</a:t>
            </a:r>
            <a:br>
              <a:rPr lang="en-US" altLang="ko-KR" dirty="0"/>
            </a:br>
            <a:r>
              <a:rPr lang="en-US" altLang="ko-KR" dirty="0"/>
              <a:t>update member set </a:t>
            </a:r>
            <a:r>
              <a:rPr lang="en-US" altLang="ko-KR" dirty="0" err="1"/>
              <a:t>user_id</a:t>
            </a:r>
            <a:r>
              <a:rPr lang="en-US" altLang="ko-KR" dirty="0"/>
              <a:t> = 'user3' where no = 4;</a:t>
            </a:r>
            <a:endParaRPr lang="ko-KR" altLang="en-US" dirty="0"/>
          </a:p>
        </p:txBody>
      </p:sp>
      <p:pic>
        <p:nvPicPr>
          <p:cNvPr id="4" name="그림 3"/>
          <p:cNvPicPr>
            <a:picLocks noChangeAspect="1"/>
          </p:cNvPicPr>
          <p:nvPr/>
        </p:nvPicPr>
        <p:blipFill>
          <a:blip r:embed="rId2"/>
          <a:stretch>
            <a:fillRect/>
          </a:stretch>
        </p:blipFill>
        <p:spPr>
          <a:xfrm>
            <a:off x="1092429" y="3535051"/>
            <a:ext cx="3315925" cy="3185523"/>
          </a:xfrm>
          <a:prstGeom prst="rect">
            <a:avLst/>
          </a:prstGeom>
          <a:ln>
            <a:noFill/>
          </a:ln>
          <a:effectLst>
            <a:outerShdw blurRad="292100" dist="139700" dir="2700000" algn="tl" rotWithShape="0">
              <a:srgbClr val="333333">
                <a:alpha val="65000"/>
              </a:srgbClr>
            </a:outerShdw>
          </a:effectLst>
        </p:spPr>
      </p:pic>
      <p:sp>
        <p:nvSpPr>
          <p:cNvPr id="5" name="오른쪽 화살표 4"/>
          <p:cNvSpPr/>
          <p:nvPr/>
        </p:nvSpPr>
        <p:spPr>
          <a:xfrm>
            <a:off x="5118755" y="4628561"/>
            <a:ext cx="612742" cy="113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080094" y="4183987"/>
            <a:ext cx="5543550" cy="1857375"/>
          </a:xfrm>
          <a:prstGeom prst="rect">
            <a:avLst/>
          </a:prstGeom>
          <a:ln>
            <a:noFill/>
          </a:ln>
          <a:effectLst>
            <a:outerShdw blurRad="292100" dist="139700" dir="2700000" algn="tl" rotWithShape="0">
              <a:srgbClr val="333333">
                <a:alpha val="65000"/>
              </a:srgbClr>
            </a:outerShdw>
          </a:effectLst>
        </p:spPr>
      </p:pic>
      <p:sp>
        <p:nvSpPr>
          <p:cNvPr id="7" name="직사각형 6"/>
          <p:cNvSpPr/>
          <p:nvPr/>
        </p:nvSpPr>
        <p:spPr>
          <a:xfrm>
            <a:off x="7220932" y="5656082"/>
            <a:ext cx="707010" cy="29223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39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595951" y="1957850"/>
            <a:ext cx="6305550" cy="4286250"/>
          </a:xfrm>
          <a:prstGeom prst="rect">
            <a:avLst/>
          </a:prstGeom>
        </p:spPr>
      </p:pic>
      <p:sp>
        <p:nvSpPr>
          <p:cNvPr id="5" name="TextBox 4"/>
          <p:cNvSpPr txBox="1"/>
          <p:nvPr/>
        </p:nvSpPr>
        <p:spPr>
          <a:xfrm>
            <a:off x="4628711" y="6596390"/>
            <a:ext cx="7563289" cy="261610"/>
          </a:xfrm>
          <a:prstGeom prst="rect">
            <a:avLst/>
          </a:prstGeom>
          <a:noFill/>
        </p:spPr>
        <p:txBody>
          <a:bodyPr wrap="none" rtlCol="0">
            <a:spAutoFit/>
          </a:bodyPr>
          <a:lstStyle/>
          <a:p>
            <a:r>
              <a:rPr lang="ko-KR" altLang="en-US" sz="1100" dirty="0" err="1"/>
              <a:t>기사출처</a:t>
            </a:r>
            <a:r>
              <a:rPr lang="ko-KR" altLang="en-US" sz="1100" dirty="0"/>
              <a:t> </a:t>
            </a:r>
            <a:r>
              <a:rPr lang="en-US" altLang="ko-KR" sz="1100" dirty="0"/>
              <a:t>: </a:t>
            </a:r>
            <a:r>
              <a:rPr lang="ko-KR" altLang="en-US" sz="1100" dirty="0"/>
              <a:t>연합뉴스</a:t>
            </a:r>
            <a:r>
              <a:rPr lang="en-US" altLang="ko-KR" sz="1100" dirty="0"/>
              <a:t>(http://www.yonhapnews.co.kr/society/2014/03/06/0702000000AKR20140306149651065.HTML)</a:t>
            </a:r>
            <a:endParaRPr lang="ko-KR" altLang="en-US" sz="1100" dirty="0"/>
          </a:p>
        </p:txBody>
      </p:sp>
    </p:spTree>
    <p:extLst>
      <p:ext uri="{BB962C8B-B14F-4D97-AF65-F5344CB8AC3E}">
        <p14:creationId xmlns:p14="http://schemas.microsoft.com/office/powerpoint/2010/main" val="297638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#6</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데이터 삭제</a:t>
            </a:r>
            <a:r>
              <a:rPr lang="en-US" altLang="ko-KR" dirty="0"/>
              <a:t>(DELETE)</a:t>
            </a:r>
            <a:br>
              <a:rPr lang="en-US" altLang="ko-KR" dirty="0"/>
            </a:br>
            <a:r>
              <a:rPr lang="en-US" altLang="ko-KR" dirty="0"/>
              <a:t>delete from member where </a:t>
            </a:r>
            <a:r>
              <a:rPr lang="en-US" altLang="ko-KR" dirty="0" err="1"/>
              <a:t>user_id</a:t>
            </a:r>
            <a:r>
              <a:rPr lang="en-US" altLang="ko-KR" dirty="0"/>
              <a:t> = 'user3';</a:t>
            </a:r>
            <a:endParaRPr lang="ko-KR" altLang="en-US" dirty="0"/>
          </a:p>
        </p:txBody>
      </p:sp>
      <p:pic>
        <p:nvPicPr>
          <p:cNvPr id="4" name="그림 3"/>
          <p:cNvPicPr>
            <a:picLocks noChangeAspect="1"/>
          </p:cNvPicPr>
          <p:nvPr/>
        </p:nvPicPr>
        <p:blipFill>
          <a:blip r:embed="rId2"/>
          <a:stretch>
            <a:fillRect/>
          </a:stretch>
        </p:blipFill>
        <p:spPr>
          <a:xfrm>
            <a:off x="6645072" y="2658359"/>
            <a:ext cx="4437101" cy="3987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964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 </a:t>
            </a:r>
            <a:r>
              <a:rPr lang="ko-KR" altLang="en-US" dirty="0"/>
              <a:t>실습 </a:t>
            </a:r>
            <a:r>
              <a:rPr lang="en-US" altLang="ko-KR" dirty="0"/>
              <a:t>#1</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0" y="1233950"/>
            <a:ext cx="12192000" cy="5734050"/>
          </a:xfrm>
          <a:prstGeom prst="rect">
            <a:avLst/>
          </a:prstGeom>
        </p:spPr>
      </p:pic>
    </p:spTree>
    <p:extLst>
      <p:ext uri="{BB962C8B-B14F-4D97-AF65-F5344CB8AC3E}">
        <p14:creationId xmlns:p14="http://schemas.microsoft.com/office/powerpoint/2010/main" val="2581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a:t>SQL </a:t>
            </a:r>
            <a:br>
              <a:rPr lang="en-US" altLang="ko-KR" dirty="0"/>
            </a:br>
            <a:br>
              <a:rPr lang="en-US" altLang="ko-KR" dirty="0"/>
            </a:br>
            <a:r>
              <a:rPr lang="en-US" altLang="ko-KR" dirty="0"/>
              <a:t>Permanent Layer</a:t>
            </a:r>
            <a:br>
              <a:rPr lang="en-US" altLang="ko-KR" dirty="0"/>
            </a:br>
            <a:r>
              <a:rPr lang="en-US" altLang="ko-KR" dirty="0"/>
              <a:t>Oracle, </a:t>
            </a:r>
            <a:r>
              <a:rPr lang="en-US" altLang="ko-KR" dirty="0" err="1"/>
              <a:t>MySql</a:t>
            </a:r>
            <a:r>
              <a:rPr lang="en-US" altLang="ko-KR" dirty="0"/>
              <a:t>, MS-SQL, </a:t>
            </a:r>
            <a:r>
              <a:rPr lang="en-US" altLang="ko-KR" dirty="0" err="1"/>
              <a:t>SqlLite</a:t>
            </a:r>
            <a:r>
              <a:rPr lang="en-US" altLang="ko-KR" dirty="0"/>
              <a:t>…</a:t>
            </a:r>
            <a:br>
              <a:rPr lang="en-US" altLang="ko-KR" dirty="0"/>
            </a:br>
            <a:r>
              <a:rPr lang="en-US" altLang="ko-KR" dirty="0"/>
              <a:t>Data Manipulation Language(DML) : Select, Insert, Update, Delete</a:t>
            </a:r>
            <a:br>
              <a:rPr lang="en-US" altLang="ko-KR" dirty="0"/>
            </a:br>
            <a:r>
              <a:rPr lang="en-US" altLang="ko-KR" dirty="0"/>
              <a:t>Data Definition Language (DDL) : Create, Alter, Drop</a:t>
            </a:r>
            <a:br>
              <a:rPr lang="en-US" altLang="ko-KR" dirty="0"/>
            </a:br>
            <a:r>
              <a:rPr lang="en-US" altLang="ko-KR" dirty="0"/>
              <a:t>Data Control Language (DCL) : GRANT, REVOKE</a:t>
            </a:r>
          </a:p>
          <a:p>
            <a:endParaRPr lang="en-US" altLang="ko-KR" dirty="0"/>
          </a:p>
        </p:txBody>
      </p:sp>
    </p:spTree>
    <p:extLst>
      <p:ext uri="{BB962C8B-B14F-4D97-AF65-F5344CB8AC3E}">
        <p14:creationId xmlns:p14="http://schemas.microsoft.com/office/powerpoint/2010/main" val="396551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67907" y="433055"/>
            <a:ext cx="8596668" cy="1320800"/>
          </a:xfrm>
        </p:spPr>
        <p:txBody>
          <a:bodyPr/>
          <a:lstStyle/>
          <a:p>
            <a:r>
              <a:rPr lang="en-US" altLang="ko-KR" dirty="0"/>
              <a:t>SQL Injection </a:t>
            </a:r>
            <a:r>
              <a:rPr lang="ko-KR" altLang="en-US" dirty="0"/>
              <a:t>실습 </a:t>
            </a:r>
            <a:r>
              <a:rPr lang="en-US" altLang="ko-KR" dirty="0"/>
              <a:t>#3</a:t>
            </a:r>
            <a:endParaRPr lang="ko-KR" altLang="en-US" dirty="0"/>
          </a:p>
        </p:txBody>
      </p:sp>
      <p:pic>
        <p:nvPicPr>
          <p:cNvPr id="5" name="그림 4"/>
          <p:cNvPicPr>
            <a:picLocks noChangeAspect="1"/>
          </p:cNvPicPr>
          <p:nvPr/>
        </p:nvPicPr>
        <p:blipFill>
          <a:blip r:embed="rId2"/>
          <a:stretch>
            <a:fillRect/>
          </a:stretch>
        </p:blipFill>
        <p:spPr>
          <a:xfrm>
            <a:off x="0" y="1093455"/>
            <a:ext cx="11702199" cy="5764545"/>
          </a:xfrm>
          <a:prstGeom prst="rect">
            <a:avLst/>
          </a:prstGeom>
        </p:spPr>
      </p:pic>
    </p:spTree>
    <p:extLst>
      <p:ext uri="{BB962C8B-B14F-4D97-AF65-F5344CB8AC3E}">
        <p14:creationId xmlns:p14="http://schemas.microsoft.com/office/powerpoint/2010/main" val="159476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20272" y="0"/>
            <a:ext cx="5649798" cy="6848695"/>
          </a:xfrm>
          <a:prstGeom prst="rect">
            <a:avLst/>
          </a:prstGeom>
        </p:spPr>
      </p:pic>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#4</a:t>
            </a:r>
            <a:endParaRPr lang="ko-KR" altLang="en-US" dirty="0"/>
          </a:p>
        </p:txBody>
      </p:sp>
    </p:spTree>
    <p:extLst>
      <p:ext uri="{BB962C8B-B14F-4D97-AF65-F5344CB8AC3E}">
        <p14:creationId xmlns:p14="http://schemas.microsoft.com/office/powerpoint/2010/main" val="3472331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85725" y="1594981"/>
            <a:ext cx="12106275" cy="2800350"/>
          </a:xfrm>
          <a:prstGeom prst="rect">
            <a:avLst/>
          </a:prstGeom>
        </p:spPr>
      </p:pic>
      <p:pic>
        <p:nvPicPr>
          <p:cNvPr id="6" name="그림 5"/>
          <p:cNvPicPr>
            <a:picLocks noChangeAspect="1"/>
          </p:cNvPicPr>
          <p:nvPr/>
        </p:nvPicPr>
        <p:blipFill>
          <a:blip r:embed="rId4"/>
          <a:stretch>
            <a:fillRect/>
          </a:stretch>
        </p:blipFill>
        <p:spPr>
          <a:xfrm>
            <a:off x="3710772" y="4625520"/>
            <a:ext cx="8277225" cy="18954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507530" y="4849014"/>
            <a:ext cx="1614545" cy="369332"/>
          </a:xfrm>
          <a:prstGeom prst="rect">
            <a:avLst/>
          </a:prstGeom>
          <a:noFill/>
        </p:spPr>
        <p:txBody>
          <a:bodyPr wrap="none" rtlCol="0">
            <a:spAutoFit/>
          </a:bodyPr>
          <a:lstStyle/>
          <a:p>
            <a:r>
              <a:rPr lang="en-US" altLang="ko-KR" dirty="0"/>
              <a:t>&lt;</a:t>
            </a:r>
            <a:r>
              <a:rPr lang="en-US" altLang="ko-KR" dirty="0" err="1"/>
              <a:t>Souce</a:t>
            </a:r>
            <a:r>
              <a:rPr lang="en-US" altLang="ko-KR" dirty="0"/>
              <a:t> Code&gt;</a:t>
            </a:r>
            <a:endParaRPr lang="ko-KR" altLang="en-US" dirty="0"/>
          </a:p>
        </p:txBody>
      </p:sp>
      <p:cxnSp>
        <p:nvCxnSpPr>
          <p:cNvPr id="9" name="직선 화살표 연결선 8"/>
          <p:cNvCxnSpPr/>
          <p:nvPr/>
        </p:nvCxnSpPr>
        <p:spPr>
          <a:xfrm>
            <a:off x="9021452" y="4741682"/>
            <a:ext cx="999241" cy="39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#6</a:t>
            </a:r>
            <a:endParaRPr lang="ko-KR" altLang="en-US" dirty="0"/>
          </a:p>
        </p:txBody>
      </p:sp>
      <p:sp>
        <p:nvSpPr>
          <p:cNvPr id="3" name="내용 개체 틀 2"/>
          <p:cNvSpPr>
            <a:spLocks noGrp="1"/>
          </p:cNvSpPr>
          <p:nvPr>
            <p:ph idx="1"/>
          </p:nvPr>
        </p:nvSpPr>
        <p:spPr>
          <a:xfrm>
            <a:off x="677334" y="2160589"/>
            <a:ext cx="10220052" cy="3880773"/>
          </a:xfrm>
        </p:spPr>
        <p:txBody>
          <a:bodyPr/>
          <a:lstStyle/>
          <a:p>
            <a:r>
              <a:rPr lang="en-US" altLang="ko-KR" dirty="0"/>
              <a:t>Query : "SELECT * FROM </a:t>
            </a:r>
            <a:r>
              <a:rPr lang="en-US" altLang="ko-KR" dirty="0" err="1"/>
              <a:t>user_data</a:t>
            </a:r>
            <a:r>
              <a:rPr lang="en-US" altLang="ko-KR" dirty="0"/>
              <a:t> WHERE </a:t>
            </a:r>
            <a:r>
              <a:rPr lang="en-US" altLang="ko-KR" dirty="0" err="1"/>
              <a:t>last_name</a:t>
            </a:r>
            <a:r>
              <a:rPr lang="en-US" altLang="ko-KR" dirty="0"/>
              <a:t> = '" + </a:t>
            </a:r>
            <a:r>
              <a:rPr lang="en-US" altLang="ko-KR" dirty="0" err="1"/>
              <a:t>accountName</a:t>
            </a:r>
            <a:r>
              <a:rPr lang="en-US" altLang="ko-KR" dirty="0"/>
              <a:t> + "'";</a:t>
            </a:r>
          </a:p>
          <a:p>
            <a:endParaRPr lang="en-US" altLang="ko-KR" dirty="0"/>
          </a:p>
          <a:p>
            <a:r>
              <a:rPr lang="en-US" altLang="ko-KR" b="1" dirty="0">
                <a:solidFill>
                  <a:srgbClr val="FF0000"/>
                </a:solidFill>
              </a:rPr>
              <a:t>Injection : ‘or’‘=’</a:t>
            </a:r>
          </a:p>
          <a:p>
            <a:endParaRPr lang="en-US" altLang="ko-KR" b="1" dirty="0">
              <a:solidFill>
                <a:srgbClr val="FF0000"/>
              </a:solidFill>
            </a:endParaRPr>
          </a:p>
          <a:p>
            <a:r>
              <a:rPr lang="en-US" altLang="ko-KR" b="1" dirty="0">
                <a:solidFill>
                  <a:srgbClr val="FF0000"/>
                </a:solidFill>
              </a:rPr>
              <a:t>Result: </a:t>
            </a:r>
            <a:r>
              <a:rPr lang="en-US" altLang="ko-KR" dirty="0"/>
              <a:t>"SELECT * FROM </a:t>
            </a:r>
            <a:r>
              <a:rPr lang="en-US" altLang="ko-KR" dirty="0" err="1"/>
              <a:t>user_data</a:t>
            </a:r>
            <a:r>
              <a:rPr lang="en-US" altLang="ko-KR" dirty="0"/>
              <a:t> WHERE </a:t>
            </a:r>
            <a:r>
              <a:rPr lang="en-US" altLang="ko-KR" dirty="0" err="1"/>
              <a:t>last_name</a:t>
            </a:r>
            <a:r>
              <a:rPr lang="en-US" altLang="ko-KR" dirty="0"/>
              <a:t> = ' " + </a:t>
            </a:r>
            <a:r>
              <a:rPr lang="en-US" altLang="ko-KR" b="1" dirty="0">
                <a:solidFill>
                  <a:srgbClr val="FF0000"/>
                </a:solidFill>
              </a:rPr>
              <a:t>‘or’‘=’</a:t>
            </a:r>
            <a:r>
              <a:rPr lang="en-US" altLang="ko-KR" dirty="0"/>
              <a:t> + " ' ";</a:t>
            </a:r>
            <a:br>
              <a:rPr lang="en-US" altLang="ko-KR" dirty="0"/>
            </a:br>
            <a:br>
              <a:rPr lang="en-US" altLang="ko-KR" dirty="0"/>
            </a:br>
            <a:r>
              <a:rPr lang="en-US" altLang="ko-KR" dirty="0">
                <a:sym typeface="Wingdings" panose="05000000000000000000" pitchFamily="2" charset="2"/>
              </a:rPr>
              <a:t> </a:t>
            </a:r>
            <a:r>
              <a:rPr lang="en-US" altLang="ko-KR" dirty="0"/>
              <a:t>SELECT * FROM </a:t>
            </a:r>
            <a:r>
              <a:rPr lang="en-US" altLang="ko-KR" dirty="0" err="1"/>
              <a:t>user_data</a:t>
            </a:r>
            <a:r>
              <a:rPr lang="en-US" altLang="ko-KR" dirty="0"/>
              <a:t> WHERE </a:t>
            </a:r>
            <a:r>
              <a:rPr lang="en-US" altLang="ko-KR" dirty="0" err="1"/>
              <a:t>last_name</a:t>
            </a:r>
            <a:r>
              <a:rPr lang="en-US" altLang="ko-KR" dirty="0"/>
              <a:t> = ' </a:t>
            </a:r>
            <a:r>
              <a:rPr lang="en-US" altLang="ko-KR" b="1" dirty="0">
                <a:solidFill>
                  <a:srgbClr val="FF0000"/>
                </a:solidFill>
              </a:rPr>
              <a:t>‘or’‘=’</a:t>
            </a:r>
            <a:r>
              <a:rPr lang="en-US" altLang="ko-KR" dirty="0"/>
              <a:t> ';</a:t>
            </a:r>
            <a:endParaRPr lang="ko-KR" altLang="en-US" b="1" dirty="0">
              <a:solidFill>
                <a:srgbClr val="FF0000"/>
              </a:solidFill>
            </a:endParaRPr>
          </a:p>
          <a:p>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8446415" y="4147625"/>
            <a:ext cx="3594755" cy="2634961"/>
          </a:xfrm>
          <a:prstGeom prst="rect">
            <a:avLst/>
          </a:prstGeom>
          <a:ln>
            <a:noFill/>
          </a:ln>
          <a:effectLst>
            <a:outerShdw blurRad="292100" dist="139700" dir="2700000" algn="tl" rotWithShape="0">
              <a:srgbClr val="333333">
                <a:alpha val="65000"/>
              </a:srgbClr>
            </a:outerShdw>
          </a:effectLst>
        </p:spPr>
      </p:pic>
      <p:grpSp>
        <p:nvGrpSpPr>
          <p:cNvPr id="11" name="그룹 10"/>
          <p:cNvGrpSpPr/>
          <p:nvPr/>
        </p:nvGrpSpPr>
        <p:grpSpPr>
          <a:xfrm>
            <a:off x="6561056" y="4257588"/>
            <a:ext cx="897170" cy="949268"/>
            <a:chOff x="6561056" y="4257588"/>
            <a:chExt cx="897170" cy="949268"/>
          </a:xfrm>
        </p:grpSpPr>
        <p:sp>
          <p:nvSpPr>
            <p:cNvPr id="7" name="직사각형 6"/>
            <p:cNvSpPr/>
            <p:nvPr/>
          </p:nvSpPr>
          <p:spPr>
            <a:xfrm>
              <a:off x="6561056" y="4257588"/>
              <a:ext cx="556181" cy="484094"/>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9146" y="4837524"/>
              <a:ext cx="619080" cy="369332"/>
            </a:xfrm>
            <a:prstGeom prst="rect">
              <a:avLst/>
            </a:prstGeom>
            <a:noFill/>
          </p:spPr>
          <p:txBody>
            <a:bodyPr wrap="none" rtlCol="0">
              <a:spAutoFit/>
            </a:bodyPr>
            <a:lstStyle/>
            <a:p>
              <a:r>
                <a:rPr lang="en-US" altLang="ko-KR" dirty="0"/>
                <a:t>true</a:t>
              </a:r>
              <a:endParaRPr lang="ko-KR" altLang="en-US" dirty="0"/>
            </a:p>
          </p:txBody>
        </p:sp>
        <p:cxnSp>
          <p:nvCxnSpPr>
            <p:cNvPr id="10" name="직선 화살표 연결선 9"/>
            <p:cNvCxnSpPr>
              <a:stCxn id="7" idx="2"/>
              <a:endCxn id="8" idx="1"/>
            </p:cNvCxnSpPr>
            <p:nvPr/>
          </p:nvCxnSpPr>
          <p:spPr>
            <a:xfrm flipH="1">
              <a:off x="6839146" y="4741682"/>
              <a:ext cx="1" cy="28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6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#7</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9050" y="1345578"/>
            <a:ext cx="12211050" cy="3676650"/>
          </a:xfrm>
          <a:prstGeom prst="rect">
            <a:avLst/>
          </a:prstGeom>
        </p:spPr>
      </p:pic>
      <p:sp>
        <p:nvSpPr>
          <p:cNvPr id="5" name="TextBox 4"/>
          <p:cNvSpPr txBox="1"/>
          <p:nvPr/>
        </p:nvSpPr>
        <p:spPr>
          <a:xfrm>
            <a:off x="583066" y="5573540"/>
            <a:ext cx="5344155" cy="369332"/>
          </a:xfrm>
          <a:prstGeom prst="rect">
            <a:avLst/>
          </a:prstGeom>
          <a:noFill/>
        </p:spPr>
        <p:txBody>
          <a:bodyPr wrap="none" rtlCol="0">
            <a:spAutoFit/>
          </a:bodyPr>
          <a:lstStyle/>
          <a:p>
            <a:r>
              <a:rPr lang="en-US" altLang="ko-KR" dirty="0"/>
              <a:t>Joe Snow</a:t>
            </a:r>
            <a:r>
              <a:rPr lang="ko-KR" altLang="en-US" dirty="0"/>
              <a:t>의 급여를 </a:t>
            </a:r>
            <a:r>
              <a:rPr lang="en-US" altLang="ko-KR" dirty="0"/>
              <a:t>SQL Injection</a:t>
            </a:r>
            <a:r>
              <a:rPr lang="ko-KR" altLang="en-US" dirty="0"/>
              <a:t>으로 수정해보자</a:t>
            </a:r>
            <a:r>
              <a:rPr lang="en-US" altLang="ko-KR" dirty="0"/>
              <a:t>.</a:t>
            </a:r>
            <a:endParaRPr lang="ko-KR" altLang="en-US" dirty="0"/>
          </a:p>
        </p:txBody>
      </p:sp>
    </p:spTree>
    <p:extLst>
      <p:ext uri="{BB962C8B-B14F-4D97-AF65-F5344CB8AC3E}">
        <p14:creationId xmlns:p14="http://schemas.microsoft.com/office/powerpoint/2010/main" val="405448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#8</a:t>
            </a:r>
            <a:endParaRPr lang="ko-KR" altLang="en-US" dirty="0"/>
          </a:p>
        </p:txBody>
      </p:sp>
      <p:sp>
        <p:nvSpPr>
          <p:cNvPr id="3" name="내용 개체 틀 2"/>
          <p:cNvSpPr>
            <a:spLocks noGrp="1"/>
          </p:cNvSpPr>
          <p:nvPr>
            <p:ph idx="1"/>
          </p:nvPr>
        </p:nvSpPr>
        <p:spPr/>
        <p:txBody>
          <a:bodyPr>
            <a:normAutofit/>
          </a:bodyPr>
          <a:lstStyle/>
          <a:p>
            <a:r>
              <a:rPr lang="ko-KR" altLang="en-US" dirty="0"/>
              <a:t>이전 스텝에서 찾은 임직원 정보 </a:t>
            </a:r>
            <a:r>
              <a:rPr lang="ko-KR" altLang="en-US" dirty="0" err="1"/>
              <a:t>테이블명을</a:t>
            </a:r>
            <a:r>
              <a:rPr lang="ko-KR" altLang="en-US" dirty="0"/>
              <a:t> 어떻게 찾을까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pic>
        <p:nvPicPr>
          <p:cNvPr id="4" name="그림 3"/>
          <p:cNvPicPr>
            <a:picLocks noChangeAspect="1"/>
          </p:cNvPicPr>
          <p:nvPr/>
        </p:nvPicPr>
        <p:blipFill>
          <a:blip r:embed="rId2"/>
          <a:stretch>
            <a:fillRect/>
          </a:stretch>
        </p:blipFill>
        <p:spPr>
          <a:xfrm>
            <a:off x="1150069" y="2642092"/>
            <a:ext cx="3594755" cy="26349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229019" y="5625220"/>
            <a:ext cx="5406288" cy="646331"/>
          </a:xfrm>
          <a:prstGeom prst="rect">
            <a:avLst/>
          </a:prstGeom>
          <a:noFill/>
        </p:spPr>
        <p:txBody>
          <a:bodyPr wrap="none" rtlCol="0">
            <a:spAutoFit/>
          </a:bodyPr>
          <a:lstStyle/>
          <a:p>
            <a:r>
              <a:rPr lang="en-US" altLang="ko-KR" dirty="0"/>
              <a:t>101;SELECT * FROM INFORMATION_SCHEMA.TABLES</a:t>
            </a:r>
          </a:p>
          <a:p>
            <a:endParaRPr lang="ko-KR" altLang="en-US" dirty="0"/>
          </a:p>
        </p:txBody>
      </p:sp>
      <p:pic>
        <p:nvPicPr>
          <p:cNvPr id="8" name="그림 7"/>
          <p:cNvPicPr>
            <a:picLocks noChangeAspect="1"/>
          </p:cNvPicPr>
          <p:nvPr/>
        </p:nvPicPr>
        <p:blipFill>
          <a:blip r:embed="rId3"/>
          <a:stretch>
            <a:fillRect/>
          </a:stretch>
        </p:blipFill>
        <p:spPr>
          <a:xfrm>
            <a:off x="1229019" y="6130201"/>
            <a:ext cx="5715000" cy="419100"/>
          </a:xfrm>
          <a:prstGeom prst="rect">
            <a:avLst/>
          </a:prstGeom>
        </p:spPr>
      </p:pic>
    </p:spTree>
    <p:extLst>
      <p:ext uri="{BB962C8B-B14F-4D97-AF65-F5344CB8AC3E}">
        <p14:creationId xmlns:p14="http://schemas.microsoft.com/office/powerpoint/2010/main" val="3012899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#9</a:t>
            </a:r>
            <a:endParaRPr lang="ko-KR" altLang="en-US" dirty="0"/>
          </a:p>
        </p:txBody>
      </p:sp>
      <p:sp>
        <p:nvSpPr>
          <p:cNvPr id="3" name="내용 개체 틀 2"/>
          <p:cNvSpPr>
            <a:spLocks noGrp="1"/>
          </p:cNvSpPr>
          <p:nvPr>
            <p:ph idx="1"/>
          </p:nvPr>
        </p:nvSpPr>
        <p:spPr/>
        <p:txBody>
          <a:bodyPr/>
          <a:lstStyle/>
          <a:p>
            <a:r>
              <a:rPr lang="en-US" altLang="ko-KR" dirty="0"/>
              <a:t>101;Select * from employee</a:t>
            </a:r>
            <a:endParaRPr lang="ko-KR" altLang="en-US" dirty="0"/>
          </a:p>
        </p:txBody>
      </p:sp>
      <p:pic>
        <p:nvPicPr>
          <p:cNvPr id="4" name="그림 3"/>
          <p:cNvPicPr>
            <a:picLocks noChangeAspect="1"/>
          </p:cNvPicPr>
          <p:nvPr/>
        </p:nvPicPr>
        <p:blipFill>
          <a:blip r:embed="rId2"/>
          <a:stretch>
            <a:fillRect/>
          </a:stretch>
        </p:blipFill>
        <p:spPr>
          <a:xfrm>
            <a:off x="904973" y="2694951"/>
            <a:ext cx="10548594" cy="4082837"/>
          </a:xfrm>
          <a:prstGeom prst="rect">
            <a:avLst/>
          </a:prstGeom>
        </p:spPr>
      </p:pic>
      <p:sp>
        <p:nvSpPr>
          <p:cNvPr id="5" name="직사각형 4"/>
          <p:cNvSpPr/>
          <p:nvPr/>
        </p:nvSpPr>
        <p:spPr>
          <a:xfrm>
            <a:off x="7249212" y="4270342"/>
            <a:ext cx="603316" cy="348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13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r>
              <a:rPr lang="ko-KR" altLang="en-US" dirty="0"/>
              <a:t>인증과 인가</a:t>
            </a:r>
            <a:r>
              <a:rPr lang="en-US" altLang="ko-KR" dirty="0"/>
              <a:t>, </a:t>
            </a:r>
            <a:r>
              <a:rPr lang="ko-KR" altLang="en-US" dirty="0"/>
              <a:t>가용성</a:t>
            </a:r>
            <a:r>
              <a:rPr lang="en-US" altLang="ko-KR" dirty="0"/>
              <a:t>, </a:t>
            </a:r>
            <a:r>
              <a:rPr lang="ko-KR" altLang="en-US" dirty="0"/>
              <a:t>기밀성</a:t>
            </a:r>
            <a:r>
              <a:rPr lang="en-US" altLang="ko-KR" dirty="0"/>
              <a:t>, </a:t>
            </a:r>
            <a:r>
              <a:rPr lang="ko-KR" altLang="en-US" dirty="0"/>
              <a:t>무결성이란</a:t>
            </a:r>
            <a:r>
              <a:rPr lang="en-US" altLang="ko-KR" dirty="0"/>
              <a:t>?</a:t>
            </a:r>
          </a:p>
          <a:p>
            <a:r>
              <a:rPr lang="ko-KR" altLang="en-US" dirty="0"/>
              <a:t>관리적 보안</a:t>
            </a:r>
            <a:endParaRPr lang="en-US" altLang="ko-KR" dirty="0"/>
          </a:p>
          <a:p>
            <a:r>
              <a:rPr lang="ko-KR" altLang="en-US" dirty="0"/>
              <a:t>물리적 보안</a:t>
            </a:r>
          </a:p>
        </p:txBody>
      </p:sp>
    </p:spTree>
    <p:extLst>
      <p:ext uri="{BB962C8B-B14F-4D97-AF65-F5344CB8AC3E}">
        <p14:creationId xmlns:p14="http://schemas.microsoft.com/office/powerpoint/2010/main" val="1263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#10</a:t>
            </a:r>
            <a:endParaRPr lang="ko-KR" altLang="en-US" dirty="0"/>
          </a:p>
        </p:txBody>
      </p:sp>
      <p:sp>
        <p:nvSpPr>
          <p:cNvPr id="3" name="내용 개체 틀 2"/>
          <p:cNvSpPr>
            <a:spLocks noGrp="1"/>
          </p:cNvSpPr>
          <p:nvPr>
            <p:ph idx="1"/>
          </p:nvPr>
        </p:nvSpPr>
        <p:spPr/>
        <p:txBody>
          <a:bodyPr/>
          <a:lstStyle/>
          <a:p>
            <a:r>
              <a:rPr lang="en-US" altLang="ko-KR" dirty="0"/>
              <a:t>101;SELECT * From employee where </a:t>
            </a:r>
            <a:r>
              <a:rPr lang="en-US" altLang="ko-KR" dirty="0" err="1"/>
              <a:t>userid</a:t>
            </a:r>
            <a:r>
              <a:rPr lang="en-US" altLang="ko-KR" dirty="0"/>
              <a:t>=101</a:t>
            </a:r>
          </a:p>
          <a:p>
            <a:endParaRPr lang="en-US" altLang="ko-KR" dirty="0"/>
          </a:p>
          <a:p>
            <a:endParaRPr lang="en-US" altLang="ko-KR" dirty="0"/>
          </a:p>
          <a:p>
            <a:endParaRPr lang="en-US" altLang="ko-KR" dirty="0"/>
          </a:p>
          <a:p>
            <a:endParaRPr lang="en-US" altLang="ko-KR" dirty="0"/>
          </a:p>
          <a:p>
            <a:r>
              <a:rPr lang="en-US" altLang="ko-KR" dirty="0"/>
              <a:t>101;SELECT salary From employee where </a:t>
            </a:r>
            <a:r>
              <a:rPr lang="en-US" altLang="ko-KR" dirty="0" err="1"/>
              <a:t>userid</a:t>
            </a:r>
            <a:r>
              <a:rPr lang="en-US" altLang="ko-KR" dirty="0"/>
              <a:t>=101</a:t>
            </a:r>
          </a:p>
          <a:p>
            <a:endParaRPr lang="en-US" altLang="ko-KR" dirty="0"/>
          </a:p>
          <a:p>
            <a:endParaRPr lang="en-US" altLang="ko-KR" dirty="0"/>
          </a:p>
          <a:p>
            <a:r>
              <a:rPr lang="ko-KR" altLang="en-US" dirty="0" err="1"/>
              <a:t>급여정보</a:t>
            </a:r>
            <a:r>
              <a:rPr lang="ko-KR" altLang="en-US" dirty="0"/>
              <a:t> 수정</a:t>
            </a:r>
            <a:br>
              <a:rPr lang="en-US" altLang="ko-KR" dirty="0"/>
            </a:br>
            <a:r>
              <a:rPr lang="en-US" altLang="ko-KR" dirty="0"/>
              <a:t>101;UPDATE employee SET salary=30 where </a:t>
            </a:r>
            <a:r>
              <a:rPr lang="en-US" altLang="ko-KR" dirty="0" err="1"/>
              <a:t>userid</a:t>
            </a:r>
            <a:r>
              <a:rPr lang="en-US" altLang="ko-KR" dirty="0"/>
              <a:t>=101</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941831" y="2681288"/>
            <a:ext cx="10640570" cy="1251416"/>
          </a:xfrm>
          <a:prstGeom prst="rect">
            <a:avLst/>
          </a:prstGeom>
        </p:spPr>
      </p:pic>
      <p:sp>
        <p:nvSpPr>
          <p:cNvPr id="5" name="직사각형 4"/>
          <p:cNvSpPr/>
          <p:nvPr/>
        </p:nvSpPr>
        <p:spPr>
          <a:xfrm>
            <a:off x="941830" y="3421930"/>
            <a:ext cx="952957" cy="2450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027783" y="4577457"/>
            <a:ext cx="781050" cy="409575"/>
          </a:xfrm>
          <a:prstGeom prst="rect">
            <a:avLst/>
          </a:prstGeom>
        </p:spPr>
      </p:pic>
      <p:pic>
        <p:nvPicPr>
          <p:cNvPr id="7" name="그림 6"/>
          <p:cNvPicPr>
            <a:picLocks noChangeAspect="1"/>
          </p:cNvPicPr>
          <p:nvPr/>
        </p:nvPicPr>
        <p:blipFill>
          <a:blip r:embed="rId4"/>
          <a:stretch>
            <a:fillRect/>
          </a:stretch>
        </p:blipFill>
        <p:spPr>
          <a:xfrm>
            <a:off x="1085162" y="6168378"/>
            <a:ext cx="809625" cy="409575"/>
          </a:xfrm>
          <a:prstGeom prst="rect">
            <a:avLst/>
          </a:prstGeom>
        </p:spPr>
      </p:pic>
    </p:spTree>
    <p:extLst>
      <p:ext uri="{BB962C8B-B14F-4D97-AF65-F5344CB8AC3E}">
        <p14:creationId xmlns:p14="http://schemas.microsoft.com/office/powerpoint/2010/main" val="721466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Wrap Up</a:t>
            </a:r>
            <a:endParaRPr lang="ko-KR" altLang="en-US" dirty="0"/>
          </a:p>
        </p:txBody>
      </p:sp>
      <p:sp>
        <p:nvSpPr>
          <p:cNvPr id="3" name="내용 개체 틀 2"/>
          <p:cNvSpPr>
            <a:spLocks noGrp="1"/>
          </p:cNvSpPr>
          <p:nvPr>
            <p:ph idx="1"/>
          </p:nvPr>
        </p:nvSpPr>
        <p:spPr/>
        <p:txBody>
          <a:bodyPr/>
          <a:lstStyle/>
          <a:p>
            <a:r>
              <a:rPr lang="en-US" altLang="ko-KR" dirty="0"/>
              <a:t>SQL</a:t>
            </a:r>
          </a:p>
          <a:p>
            <a:r>
              <a:rPr lang="en-US" altLang="ko-KR" dirty="0"/>
              <a:t>SQL Injection</a:t>
            </a:r>
          </a:p>
          <a:p>
            <a:pPr>
              <a:lnSpc>
                <a:spcPct val="150000"/>
              </a:lnSpc>
            </a:pPr>
            <a:r>
              <a:rPr lang="en-US" altLang="ko-KR" dirty="0"/>
              <a:t>Server-side Input validation</a:t>
            </a:r>
            <a:br>
              <a:rPr lang="en-US" altLang="ko-KR" dirty="0"/>
            </a:br>
            <a:r>
              <a:rPr lang="ko-KR" altLang="en-US" dirty="0"/>
              <a:t>특수문자 </a:t>
            </a:r>
            <a:r>
              <a:rPr lang="en-US" altLang="ko-KR" b="1" dirty="0">
                <a:solidFill>
                  <a:srgbClr val="FF0000"/>
                </a:solidFill>
              </a:rPr>
              <a:t>‘</a:t>
            </a:r>
            <a:r>
              <a:rPr lang="en-US" altLang="ko-KR" dirty="0"/>
              <a:t>, </a:t>
            </a:r>
            <a:r>
              <a:rPr lang="en-US" altLang="ko-KR" b="1" dirty="0">
                <a:solidFill>
                  <a:srgbClr val="FF0000"/>
                </a:solidFill>
              </a:rPr>
              <a:t>;</a:t>
            </a:r>
            <a:r>
              <a:rPr lang="en-US" altLang="ko-KR" dirty="0"/>
              <a:t> </a:t>
            </a:r>
            <a:r>
              <a:rPr lang="ko-KR" altLang="en-US" dirty="0"/>
              <a:t>를 공백으로 대체</a:t>
            </a:r>
            <a:endParaRPr lang="en-US" altLang="ko-KR" dirty="0"/>
          </a:p>
          <a:p>
            <a:pPr marL="0" indent="0">
              <a:buNone/>
            </a:pPr>
            <a:endParaRPr lang="ko-KR" altLang="en-US" dirty="0"/>
          </a:p>
        </p:txBody>
      </p:sp>
    </p:spTree>
    <p:extLst>
      <p:ext uri="{BB962C8B-B14F-4D97-AF65-F5344CB8AC3E}">
        <p14:creationId xmlns:p14="http://schemas.microsoft.com/office/powerpoint/2010/main" val="187962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a:t>
            </a:r>
            <a:endParaRPr lang="ko-KR" altLang="en-US" dirty="0"/>
          </a:p>
        </p:txBody>
      </p:sp>
      <p:sp>
        <p:nvSpPr>
          <p:cNvPr id="5" name="텍스트 개체 틀 4"/>
          <p:cNvSpPr>
            <a:spLocks noGrp="1"/>
          </p:cNvSpPr>
          <p:nvPr>
            <p:ph type="body" idx="1"/>
          </p:nvPr>
        </p:nvSpPr>
        <p:spPr/>
        <p:txBody>
          <a:bodyPr/>
          <a:lstStyle/>
          <a:p>
            <a:r>
              <a:rPr lang="en-US" altLang="ko-KR" dirty="0"/>
              <a:t>Cross Site Scripting</a:t>
            </a:r>
            <a:endParaRPr lang="ko-KR" altLang="en-US" dirty="0"/>
          </a:p>
        </p:txBody>
      </p:sp>
    </p:spTree>
    <p:extLst>
      <p:ext uri="{BB962C8B-B14F-4D97-AF65-F5344CB8AC3E}">
        <p14:creationId xmlns:p14="http://schemas.microsoft.com/office/powerpoint/2010/main" val="705236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 </a:t>
            </a:r>
            <a:r>
              <a:rPr lang="ko-KR" altLang="en-US" dirty="0"/>
              <a:t>개요</a:t>
            </a:r>
          </a:p>
        </p:txBody>
      </p:sp>
      <p:pic>
        <p:nvPicPr>
          <p:cNvPr id="6" name="그림 5"/>
          <p:cNvPicPr>
            <a:picLocks noChangeAspect="1"/>
          </p:cNvPicPr>
          <p:nvPr/>
        </p:nvPicPr>
        <p:blipFill>
          <a:blip r:embed="rId3"/>
          <a:stretch>
            <a:fillRect/>
          </a:stretch>
        </p:blipFill>
        <p:spPr>
          <a:xfrm>
            <a:off x="2416002" y="1756106"/>
            <a:ext cx="6858000" cy="41052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81937" y="6604084"/>
            <a:ext cx="4793300" cy="253916"/>
          </a:xfrm>
          <a:prstGeom prst="rect">
            <a:avLst/>
          </a:prstGeom>
          <a:noFill/>
        </p:spPr>
        <p:txBody>
          <a:bodyPr wrap="none" rtlCol="0">
            <a:spAutoFit/>
          </a:bodyPr>
          <a:lstStyle/>
          <a:p>
            <a:r>
              <a:rPr lang="en-US" altLang="ko-KR" sz="1050" i="1" dirty="0"/>
              <a:t>Source : https://vitalflux.com/angular-prevent-xss-attacks-code-examples/</a:t>
            </a:r>
            <a:endParaRPr lang="ko-KR" altLang="en-US" sz="1050" i="1" dirty="0"/>
          </a:p>
        </p:txBody>
      </p:sp>
    </p:spTree>
    <p:extLst>
      <p:ext uri="{BB962C8B-B14F-4D97-AF65-F5344CB8AC3E}">
        <p14:creationId xmlns:p14="http://schemas.microsoft.com/office/powerpoint/2010/main" val="14295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440462" y="1719058"/>
            <a:ext cx="7372350" cy="37719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95948" y="5653186"/>
            <a:ext cx="5650906" cy="253916"/>
          </a:xfrm>
          <a:prstGeom prst="rect">
            <a:avLst/>
          </a:prstGeom>
          <a:noFill/>
        </p:spPr>
        <p:txBody>
          <a:bodyPr wrap="none" rtlCol="0">
            <a:spAutoFit/>
          </a:bodyPr>
          <a:lstStyle/>
          <a:p>
            <a:r>
              <a:rPr lang="en-US" altLang="ko-KR" sz="1050" i="1" dirty="0"/>
              <a:t>Source : http://terms.naver.com/entry.nhn?docId=2454949&amp;cid=42346&amp;categoryId=42346</a:t>
            </a:r>
            <a:endParaRPr lang="ko-KR" altLang="en-US" sz="1050" i="1" dirty="0"/>
          </a:p>
        </p:txBody>
      </p:sp>
    </p:spTree>
    <p:extLst>
      <p:ext uri="{BB962C8B-B14F-4D97-AF65-F5344CB8AC3E}">
        <p14:creationId xmlns:p14="http://schemas.microsoft.com/office/powerpoint/2010/main" val="115621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713524" y="1195310"/>
            <a:ext cx="7067550" cy="5000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703338" y="6346764"/>
            <a:ext cx="5650906" cy="253916"/>
          </a:xfrm>
          <a:prstGeom prst="rect">
            <a:avLst/>
          </a:prstGeom>
          <a:noFill/>
        </p:spPr>
        <p:txBody>
          <a:bodyPr wrap="none" rtlCol="0">
            <a:spAutoFit/>
          </a:bodyPr>
          <a:lstStyle/>
          <a:p>
            <a:r>
              <a:rPr lang="en-US" altLang="ko-KR" sz="1050" i="1" dirty="0"/>
              <a:t>Source : http://terms.naver.com/entry.nhn?docId=3440053&amp;cid=40942&amp;categoryId=32853</a:t>
            </a:r>
            <a:endParaRPr lang="ko-KR" altLang="en-US" sz="1050" i="1" dirty="0"/>
          </a:p>
        </p:txBody>
      </p:sp>
    </p:spTree>
    <p:extLst>
      <p:ext uri="{BB962C8B-B14F-4D97-AF65-F5344CB8AC3E}">
        <p14:creationId xmlns:p14="http://schemas.microsoft.com/office/powerpoint/2010/main" val="2345190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웹 어플리케이션 인증</a:t>
            </a:r>
          </a:p>
        </p:txBody>
      </p:sp>
      <p:sp>
        <p:nvSpPr>
          <p:cNvPr id="3" name="내용 개체 틀 2"/>
          <p:cNvSpPr>
            <a:spLocks noGrp="1"/>
          </p:cNvSpPr>
          <p:nvPr>
            <p:ph idx="1"/>
          </p:nvPr>
        </p:nvSpPr>
        <p:spPr>
          <a:xfrm>
            <a:off x="677334" y="2160589"/>
            <a:ext cx="9918394" cy="3880773"/>
          </a:xfrm>
        </p:spPr>
        <p:txBody>
          <a:bodyPr/>
          <a:lstStyle/>
          <a:p>
            <a:r>
              <a:rPr lang="en-US" altLang="ko-KR" dirty="0"/>
              <a:t>ID/PWD </a:t>
            </a:r>
            <a:r>
              <a:rPr lang="ko-KR" altLang="en-US" dirty="0"/>
              <a:t>기반 인증</a:t>
            </a:r>
            <a:endParaRPr lang="en-US" altLang="ko-KR" dirty="0"/>
          </a:p>
          <a:p>
            <a:r>
              <a:rPr lang="ko-KR" altLang="en-US" dirty="0"/>
              <a:t>인증 후 서버에서 발급받은 고유한 값</a:t>
            </a:r>
            <a:r>
              <a:rPr lang="en-US" altLang="ko-KR" dirty="0"/>
              <a:t>(</a:t>
            </a:r>
            <a:r>
              <a:rPr lang="ko-KR" altLang="en-US" dirty="0"/>
              <a:t>토큰 등</a:t>
            </a:r>
            <a:r>
              <a:rPr lang="en-US" altLang="ko-KR" dirty="0"/>
              <a:t>)</a:t>
            </a:r>
            <a:r>
              <a:rPr lang="ko-KR" altLang="en-US" dirty="0"/>
              <a:t>을 클라이언트에</a:t>
            </a:r>
            <a:r>
              <a:rPr lang="en-US" altLang="ko-KR" dirty="0"/>
              <a:t> </a:t>
            </a:r>
            <a:r>
              <a:rPr lang="ko-KR" altLang="en-US" dirty="0"/>
              <a:t>저장하여 재사용</a:t>
            </a:r>
            <a:endParaRPr lang="en-US" altLang="ko-KR" dirty="0"/>
          </a:p>
          <a:p>
            <a:pPr>
              <a:lnSpc>
                <a:spcPct val="150000"/>
              </a:lnSpc>
            </a:pPr>
            <a:r>
              <a:rPr lang="en-US" altLang="ko-KR" dirty="0"/>
              <a:t>‘</a:t>
            </a:r>
            <a:r>
              <a:rPr lang="ko-KR" altLang="en-US" dirty="0"/>
              <a:t>고유한 값</a:t>
            </a:r>
            <a:r>
              <a:rPr lang="en-US" altLang="ko-KR" dirty="0"/>
              <a:t>’</a:t>
            </a:r>
            <a:r>
              <a:rPr lang="ko-KR" altLang="en-US" dirty="0"/>
              <a:t>을 쿠키</a:t>
            </a:r>
            <a:r>
              <a:rPr lang="en-US" altLang="ko-KR" dirty="0"/>
              <a:t>(cookie)</a:t>
            </a:r>
            <a:r>
              <a:rPr lang="ko-KR" altLang="en-US" dirty="0"/>
              <a:t>에 저장</a:t>
            </a:r>
            <a:br>
              <a:rPr lang="en-US" altLang="ko-KR" dirty="0"/>
            </a:br>
            <a:r>
              <a:rPr lang="en-US" altLang="ko-KR" dirty="0"/>
              <a:t> - </a:t>
            </a:r>
            <a:r>
              <a:rPr lang="ko-KR" altLang="en-US" dirty="0"/>
              <a:t>웹 사이트 </a:t>
            </a:r>
            <a:r>
              <a:rPr lang="ko-KR" altLang="en-US" dirty="0" err="1"/>
              <a:t>방문시</a:t>
            </a:r>
            <a:r>
              <a:rPr lang="ko-KR" altLang="en-US" dirty="0"/>
              <a:t> 생성예상되는 </a:t>
            </a:r>
            <a:r>
              <a:rPr lang="en-US" altLang="ko-KR" dirty="0"/>
              <a:t>4KB</a:t>
            </a:r>
            <a:r>
              <a:rPr lang="ko-KR" altLang="en-US" dirty="0"/>
              <a:t>이하의 텍스트 파일</a:t>
            </a:r>
            <a:br>
              <a:rPr lang="en-US" altLang="ko-KR" dirty="0"/>
            </a:br>
            <a:r>
              <a:rPr lang="en-US" altLang="ko-KR" dirty="0"/>
              <a:t> - </a:t>
            </a:r>
            <a:r>
              <a:rPr lang="ko-KR" altLang="en-US" dirty="0"/>
              <a:t>사용자 취향</a:t>
            </a:r>
            <a:r>
              <a:rPr lang="en-US" altLang="ko-KR" dirty="0"/>
              <a:t>, </a:t>
            </a:r>
            <a:r>
              <a:rPr lang="ko-KR" altLang="en-US" dirty="0"/>
              <a:t>정보를 수집하는 도구</a:t>
            </a:r>
            <a:r>
              <a:rPr lang="en-US" altLang="ko-KR" dirty="0"/>
              <a:t>(</a:t>
            </a:r>
            <a:r>
              <a:rPr lang="ko-KR" altLang="en-US" dirty="0" err="1"/>
              <a:t>타겟팅</a:t>
            </a:r>
            <a:r>
              <a:rPr lang="ko-KR" altLang="en-US" dirty="0"/>
              <a:t> 광고 등에 활용</a:t>
            </a:r>
            <a:r>
              <a:rPr lang="en-US" altLang="ko-KR" dirty="0"/>
              <a:t>)</a:t>
            </a:r>
          </a:p>
          <a:p>
            <a:pPr>
              <a:lnSpc>
                <a:spcPct val="150000"/>
              </a:lnSpc>
            </a:pPr>
            <a:r>
              <a:rPr lang="en-US" altLang="ko-KR" dirty="0"/>
              <a:t>XSS</a:t>
            </a:r>
            <a:r>
              <a:rPr lang="ko-KR" altLang="en-US" dirty="0"/>
              <a:t>를 이용한 탈취 정보는 쿠키와 같은 개인화된 정보</a:t>
            </a:r>
          </a:p>
        </p:txBody>
      </p:sp>
      <p:pic>
        <p:nvPicPr>
          <p:cNvPr id="4" name="그림 3"/>
          <p:cNvPicPr>
            <a:picLocks noChangeAspect="1"/>
          </p:cNvPicPr>
          <p:nvPr/>
        </p:nvPicPr>
        <p:blipFill>
          <a:blip r:embed="rId3"/>
          <a:stretch>
            <a:fillRect/>
          </a:stretch>
        </p:blipFill>
        <p:spPr>
          <a:xfrm>
            <a:off x="8484124" y="4666685"/>
            <a:ext cx="3074885" cy="2025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0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예시</a:t>
            </a:r>
          </a:p>
        </p:txBody>
      </p:sp>
      <p:pic>
        <p:nvPicPr>
          <p:cNvPr id="4" name="그림 3"/>
          <p:cNvPicPr>
            <a:picLocks noChangeAspect="1"/>
          </p:cNvPicPr>
          <p:nvPr/>
        </p:nvPicPr>
        <p:blipFill>
          <a:blip r:embed="rId3"/>
          <a:stretch>
            <a:fillRect/>
          </a:stretch>
        </p:blipFill>
        <p:spPr>
          <a:xfrm>
            <a:off x="3114380" y="1111042"/>
            <a:ext cx="6548094" cy="5705742"/>
          </a:xfrm>
          <a:prstGeom prst="rect">
            <a:avLst/>
          </a:prstGeom>
        </p:spPr>
      </p:pic>
      <p:sp>
        <p:nvSpPr>
          <p:cNvPr id="5" name="TextBox 4"/>
          <p:cNvSpPr txBox="1"/>
          <p:nvPr/>
        </p:nvSpPr>
        <p:spPr>
          <a:xfrm>
            <a:off x="9783914" y="6562868"/>
            <a:ext cx="2201244" cy="253916"/>
          </a:xfrm>
          <a:prstGeom prst="rect">
            <a:avLst/>
          </a:prstGeom>
          <a:noFill/>
        </p:spPr>
        <p:txBody>
          <a:bodyPr wrap="none" rtlCol="0">
            <a:spAutoFit/>
          </a:bodyPr>
          <a:lstStyle/>
          <a:p>
            <a:r>
              <a:rPr lang="en-US" altLang="ko-KR" sz="1050" i="1" dirty="0"/>
              <a:t>Source : https://excess-xss.com/</a:t>
            </a:r>
            <a:endParaRPr lang="ko-KR" altLang="en-US" sz="1050" i="1" dirty="0"/>
          </a:p>
        </p:txBody>
      </p:sp>
    </p:spTree>
    <p:extLst>
      <p:ext uri="{BB962C8B-B14F-4D97-AF65-F5344CB8AC3E}">
        <p14:creationId xmlns:p14="http://schemas.microsoft.com/office/powerpoint/2010/main" val="2280089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238125" y="1647825"/>
            <a:ext cx="11953875" cy="5210175"/>
          </a:xfrm>
          <a:prstGeom prst="rect">
            <a:avLst/>
          </a:prstGeom>
        </p:spPr>
      </p:pic>
    </p:spTree>
    <p:extLst>
      <p:ext uri="{BB962C8B-B14F-4D97-AF65-F5344CB8AC3E}">
        <p14:creationId xmlns:p14="http://schemas.microsoft.com/office/powerpoint/2010/main" val="1359147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400787" y="1303599"/>
            <a:ext cx="11458134" cy="4438174"/>
          </a:xfrm>
          <a:prstGeom prst="rect">
            <a:avLst/>
          </a:prstGeom>
        </p:spPr>
      </p:pic>
      <p:pic>
        <p:nvPicPr>
          <p:cNvPr id="6" name="그림 5"/>
          <p:cNvPicPr>
            <a:picLocks noChangeAspect="1"/>
          </p:cNvPicPr>
          <p:nvPr/>
        </p:nvPicPr>
        <p:blipFill>
          <a:blip r:embed="rId3"/>
          <a:stretch>
            <a:fillRect/>
          </a:stretch>
        </p:blipFill>
        <p:spPr>
          <a:xfrm>
            <a:off x="0" y="5115662"/>
            <a:ext cx="5722070" cy="1742338"/>
          </a:xfrm>
          <a:prstGeom prst="rect">
            <a:avLst/>
          </a:prstGeom>
          <a:ln w="47625">
            <a:solidFill>
              <a:schemeClr val="accent1"/>
            </a:solidFill>
          </a:ln>
        </p:spPr>
      </p:pic>
      <p:cxnSp>
        <p:nvCxnSpPr>
          <p:cNvPr id="8" name="직선 화살표 연결선 7"/>
          <p:cNvCxnSpPr/>
          <p:nvPr/>
        </p:nvCxnSpPr>
        <p:spPr>
          <a:xfrm flipH="1">
            <a:off x="3883843" y="5495827"/>
            <a:ext cx="2196446" cy="7447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080289" y="5316718"/>
            <a:ext cx="1263191" cy="17910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715679" y="6181017"/>
            <a:ext cx="2168164" cy="1820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921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네트워크의 이해</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5351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#3</a:t>
            </a:r>
            <a:endParaRPr lang="ko-KR" altLang="en-US" dirty="0"/>
          </a:p>
        </p:txBody>
      </p:sp>
      <p:sp>
        <p:nvSpPr>
          <p:cNvPr id="3" name="내용 개체 틀 2"/>
          <p:cNvSpPr>
            <a:spLocks noGrp="1"/>
          </p:cNvSpPr>
          <p:nvPr>
            <p:ph idx="1"/>
          </p:nvPr>
        </p:nvSpPr>
        <p:spPr>
          <a:xfrm>
            <a:off x="677334" y="2160589"/>
            <a:ext cx="11304134" cy="3880773"/>
          </a:xfrm>
        </p:spPr>
        <p:txBody>
          <a:bodyPr/>
          <a:lstStyle/>
          <a:p>
            <a:r>
              <a:rPr lang="en-US" altLang="ko-KR" dirty="0"/>
              <a:t>&lt;input name=“field2” type=“TEXT” value=“111” /&gt;</a:t>
            </a:r>
          </a:p>
          <a:p>
            <a:endParaRPr lang="en-US" altLang="ko-KR" dirty="0"/>
          </a:p>
          <a:p>
            <a:r>
              <a:rPr lang="en-US" altLang="ko-KR" dirty="0"/>
              <a:t>111”&gt;&lt;script&gt;</a:t>
            </a:r>
            <a:r>
              <a:rPr lang="en-US" altLang="ko-KR" dirty="0" err="1"/>
              <a:t>window.open</a:t>
            </a:r>
            <a:r>
              <a:rPr lang="en-US" altLang="ko-KR" dirty="0"/>
              <a:t>(‘http://www.naver.com’)&lt;/script&gt;&lt;font size=“</a:t>
            </a:r>
          </a:p>
          <a:p>
            <a:r>
              <a:rPr lang="ko-KR" altLang="en-US" dirty="0"/>
              <a:t>의도 </a:t>
            </a:r>
            <a:r>
              <a:rPr lang="en-US" altLang="ko-KR" dirty="0"/>
              <a:t>: </a:t>
            </a:r>
            <a:br>
              <a:rPr lang="en-US" altLang="ko-KR" dirty="0"/>
            </a:br>
            <a:r>
              <a:rPr lang="en-US" altLang="ko-KR" dirty="0"/>
              <a:t>&lt;input name=“field2” type=“TEXT” value=“</a:t>
            </a:r>
            <a:br>
              <a:rPr lang="en-US" altLang="ko-KR" dirty="0"/>
            </a:br>
            <a:r>
              <a:rPr lang="en-US" altLang="ko-KR" b="1" dirty="0">
                <a:solidFill>
                  <a:srgbClr val="FF0000"/>
                </a:solidFill>
              </a:rPr>
              <a:t>111”&gt;&lt;script&gt;</a:t>
            </a:r>
            <a:r>
              <a:rPr lang="en-US" altLang="ko-KR" b="1" dirty="0" err="1">
                <a:solidFill>
                  <a:srgbClr val="FF0000"/>
                </a:solidFill>
              </a:rPr>
              <a:t>window.open</a:t>
            </a:r>
            <a:r>
              <a:rPr lang="en-US" altLang="ko-KR" b="1" dirty="0">
                <a:solidFill>
                  <a:srgbClr val="FF0000"/>
                </a:solidFill>
              </a:rPr>
              <a:t>(‘http://www.naver.com’)&lt;/script&gt;&lt;font size=“4</a:t>
            </a:r>
            <a:br>
              <a:rPr lang="en-US" altLang="ko-KR" b="1" dirty="0">
                <a:solidFill>
                  <a:srgbClr val="FF0000"/>
                </a:solidFill>
              </a:rPr>
            </a:br>
            <a:r>
              <a:rPr lang="en-US" altLang="ko-KR" dirty="0"/>
              <a:t>” /&gt;</a:t>
            </a:r>
          </a:p>
          <a:p>
            <a:r>
              <a:rPr lang="ko-KR" altLang="en-US" dirty="0" err="1"/>
              <a:t>실행결과는</a:t>
            </a:r>
            <a:r>
              <a:rPr lang="en-US" altLang="ko-KR" dirty="0"/>
              <a:t>?</a:t>
            </a:r>
          </a:p>
        </p:txBody>
      </p:sp>
      <p:pic>
        <p:nvPicPr>
          <p:cNvPr id="5" name="그림 4"/>
          <p:cNvPicPr>
            <a:picLocks noChangeAspect="1"/>
          </p:cNvPicPr>
          <p:nvPr/>
        </p:nvPicPr>
        <p:blipFill>
          <a:blip r:embed="rId2"/>
          <a:stretch>
            <a:fillRect/>
          </a:stretch>
        </p:blipFill>
        <p:spPr>
          <a:xfrm>
            <a:off x="7937369" y="4455117"/>
            <a:ext cx="3837101" cy="2192629"/>
          </a:xfrm>
          <a:prstGeom prst="rect">
            <a:avLst/>
          </a:prstGeom>
        </p:spPr>
      </p:pic>
      <p:sp>
        <p:nvSpPr>
          <p:cNvPr id="8" name="TextBox 7"/>
          <p:cNvSpPr txBox="1"/>
          <p:nvPr/>
        </p:nvSpPr>
        <p:spPr>
          <a:xfrm>
            <a:off x="5396550" y="6611779"/>
            <a:ext cx="6795450" cy="246221"/>
          </a:xfrm>
          <a:prstGeom prst="rect">
            <a:avLst/>
          </a:prstGeom>
          <a:noFill/>
        </p:spPr>
        <p:txBody>
          <a:bodyPr wrap="none" rtlCol="0">
            <a:spAutoFit/>
          </a:bodyPr>
          <a:lstStyle/>
          <a:p>
            <a:r>
              <a:rPr lang="en-US" altLang="ko-KR" sz="1000" i="1" dirty="0"/>
              <a:t>Source: https://www.youtube.com/watch?v=xZzVAfKj4Go&amp;index=17&amp;list=PLrHVSJmDPvlonRjsBirl5Ch5ejTGRNWBd</a:t>
            </a:r>
            <a:endParaRPr lang="ko-KR" altLang="en-US" sz="1000" i="1" dirty="0"/>
          </a:p>
        </p:txBody>
      </p:sp>
      <p:pic>
        <p:nvPicPr>
          <p:cNvPr id="9" name="그림 8"/>
          <p:cNvPicPr>
            <a:picLocks noChangeAspect="1"/>
          </p:cNvPicPr>
          <p:nvPr/>
        </p:nvPicPr>
        <p:blipFill>
          <a:blip r:embed="rId3"/>
          <a:stretch>
            <a:fillRect/>
          </a:stretch>
        </p:blipFill>
        <p:spPr>
          <a:xfrm>
            <a:off x="942532" y="5005240"/>
            <a:ext cx="5819775" cy="1447800"/>
          </a:xfrm>
          <a:prstGeom prst="rect">
            <a:avLst/>
          </a:prstGeom>
        </p:spPr>
      </p:pic>
      <p:sp>
        <p:nvSpPr>
          <p:cNvPr id="10" name="TextBox 9"/>
          <p:cNvSpPr txBox="1"/>
          <p:nvPr/>
        </p:nvSpPr>
        <p:spPr>
          <a:xfrm>
            <a:off x="942532" y="6221352"/>
            <a:ext cx="2058577" cy="246221"/>
          </a:xfrm>
          <a:prstGeom prst="rect">
            <a:avLst/>
          </a:prstGeom>
          <a:noFill/>
        </p:spPr>
        <p:txBody>
          <a:bodyPr wrap="none" rtlCol="0">
            <a:spAutoFit/>
          </a:bodyPr>
          <a:lstStyle/>
          <a:p>
            <a:r>
              <a:rPr lang="en-US" altLang="ko-KR" sz="1000" i="1" dirty="0" err="1"/>
              <a:t>Souce</a:t>
            </a:r>
            <a:r>
              <a:rPr lang="en-US" altLang="ko-KR" sz="1000" i="1" dirty="0"/>
              <a:t> : https://excess-xss.com/</a:t>
            </a:r>
            <a:endParaRPr lang="ko-KR" altLang="en-US" sz="1000" i="1" dirty="0"/>
          </a:p>
        </p:txBody>
      </p:sp>
    </p:spTree>
    <p:extLst>
      <p:ext uri="{BB962C8B-B14F-4D97-AF65-F5344CB8AC3E}">
        <p14:creationId xmlns:p14="http://schemas.microsoft.com/office/powerpoint/2010/main" val="1702163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Cheat Sheet</a:t>
            </a:r>
            <a:endParaRPr lang="ko-KR" altLang="en-US" dirty="0"/>
          </a:p>
        </p:txBody>
      </p:sp>
      <p:sp>
        <p:nvSpPr>
          <p:cNvPr id="3" name="내용 개체 틀 2"/>
          <p:cNvSpPr>
            <a:spLocks noGrp="1"/>
          </p:cNvSpPr>
          <p:nvPr>
            <p:ph idx="1"/>
          </p:nvPr>
        </p:nvSpPr>
        <p:spPr/>
        <p:txBody>
          <a:bodyPr/>
          <a:lstStyle/>
          <a:p>
            <a:r>
              <a:rPr lang="en-US" altLang="ko-KR" dirty="0"/>
              <a:t>XSS </a:t>
            </a:r>
            <a:r>
              <a:rPr lang="ko-KR" altLang="en-US" dirty="0"/>
              <a:t>취약점 찾기</a:t>
            </a:r>
            <a:br>
              <a:rPr lang="en-US" altLang="ko-KR" dirty="0"/>
            </a:br>
            <a:r>
              <a:rPr lang="en-US" altLang="ko-KR" dirty="0"/>
              <a:t>&lt;script&gt;alert(</a:t>
            </a:r>
            <a:r>
              <a:rPr lang="en-US" altLang="ko-KR" dirty="0" err="1"/>
              <a:t>document.cookie</a:t>
            </a:r>
            <a:r>
              <a:rPr lang="en-US" altLang="ko-KR" dirty="0"/>
              <a:t>)&lt;/script&gt;</a:t>
            </a:r>
          </a:p>
          <a:p>
            <a:endParaRPr lang="en-US" altLang="ko-KR" dirty="0"/>
          </a:p>
          <a:p>
            <a:r>
              <a:rPr lang="en-US" altLang="ko-KR" sz="1200" dirty="0"/>
              <a:t>https://www.owasp.org/index.php/XSS_Filter_Evasion_Cheat_Sheet</a:t>
            </a:r>
            <a:endParaRPr lang="ko-KR" altLang="en-US" sz="1200" dirty="0"/>
          </a:p>
        </p:txBody>
      </p:sp>
      <p:pic>
        <p:nvPicPr>
          <p:cNvPr id="4" name="그림 3"/>
          <p:cNvPicPr>
            <a:picLocks noChangeAspect="1"/>
          </p:cNvPicPr>
          <p:nvPr/>
        </p:nvPicPr>
        <p:blipFill>
          <a:blip r:embed="rId2"/>
          <a:stretch>
            <a:fillRect/>
          </a:stretch>
        </p:blipFill>
        <p:spPr>
          <a:xfrm>
            <a:off x="7155878" y="904974"/>
            <a:ext cx="4926100" cy="5790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131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415318-CDEE-4F8D-8716-E252577D3975}"/>
              </a:ext>
            </a:extLst>
          </p:cNvPr>
          <p:cNvSpPr>
            <a:spLocks noGrp="1"/>
          </p:cNvSpPr>
          <p:nvPr>
            <p:ph type="title"/>
          </p:nvPr>
        </p:nvSpPr>
        <p:spPr>
          <a:xfrm>
            <a:off x="197043" y="84006"/>
            <a:ext cx="8596668" cy="1320800"/>
          </a:xfrm>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7C45ED59-CE04-4FE4-AD2B-A10869F9C7D9}"/>
              </a:ext>
            </a:extLst>
          </p:cNvPr>
          <p:cNvSpPr>
            <a:spLocks noGrp="1"/>
          </p:cNvSpPr>
          <p:nvPr>
            <p:ph idx="1"/>
          </p:nvPr>
        </p:nvSpPr>
        <p:spPr>
          <a:xfrm>
            <a:off x="289407" y="1057563"/>
            <a:ext cx="8596668" cy="5485850"/>
          </a:xfrm>
        </p:spPr>
        <p:txBody>
          <a:bodyPr>
            <a:normAutofit/>
          </a:bodyPr>
          <a:lstStyle/>
          <a:p>
            <a:pPr>
              <a:lnSpc>
                <a:spcPct val="150000"/>
              </a:lnSpc>
            </a:pPr>
            <a:r>
              <a:rPr lang="en-US" altLang="ko-KR" dirty="0"/>
              <a:t>API </a:t>
            </a:r>
            <a:r>
              <a:rPr lang="ko-KR" altLang="en-US" dirty="0"/>
              <a:t>정보</a:t>
            </a:r>
            <a:br>
              <a:rPr lang="en-US" altLang="ko-KR" dirty="0"/>
            </a:br>
            <a:r>
              <a:rPr lang="en-US" altLang="ko-KR" dirty="0"/>
              <a:t>- URL</a:t>
            </a:r>
            <a:r>
              <a:rPr lang="ko-KR" altLang="en-US" dirty="0"/>
              <a:t> </a:t>
            </a:r>
            <a:r>
              <a:rPr lang="en-US" altLang="ko-KR" dirty="0"/>
              <a:t>: </a:t>
            </a:r>
            <a:r>
              <a:rPr lang="en-US" altLang="ko-KR" dirty="0">
                <a:hlinkClick r:id="rId2"/>
              </a:rPr>
              <a:t>http://192.168.110.116/api/v1/getrecord</a:t>
            </a:r>
            <a:br>
              <a:rPr lang="en-US" altLang="ko-KR" dirty="0"/>
            </a:br>
            <a:r>
              <a:rPr lang="en-US" altLang="ko-KR" dirty="0"/>
              <a:t>- Method : GET</a:t>
            </a:r>
            <a:br>
              <a:rPr lang="en-US" altLang="ko-KR" dirty="0"/>
            </a:br>
            <a:r>
              <a:rPr lang="en-US" altLang="ko-KR" dirty="0"/>
              <a:t>-</a:t>
            </a:r>
            <a:r>
              <a:rPr lang="ko-KR" altLang="en-US" dirty="0"/>
              <a:t> </a:t>
            </a:r>
            <a:r>
              <a:rPr lang="en-US" altLang="ko-KR" dirty="0"/>
              <a:t>&lt;in&gt; : query={comment}</a:t>
            </a:r>
            <a:br>
              <a:rPr lang="en-US" altLang="ko-KR" dirty="0"/>
            </a:br>
            <a:br>
              <a:rPr lang="en-US" altLang="ko-KR" dirty="0"/>
            </a:br>
            <a:br>
              <a:rPr lang="en-US" altLang="ko-KR" dirty="0"/>
            </a:br>
            <a:br>
              <a:rPr lang="en-US" altLang="ko-KR" dirty="0"/>
            </a:br>
            <a:br>
              <a:rPr lang="en-US" altLang="ko-KR" dirty="0"/>
            </a:br>
            <a:br>
              <a:rPr lang="en-US" altLang="ko-KR" dirty="0"/>
            </a:br>
            <a:r>
              <a:rPr lang="en-US" altLang="ko-KR" dirty="0"/>
              <a:t>- &lt;out&gt;             : string</a:t>
            </a:r>
            <a:br>
              <a:rPr lang="en-US" altLang="ko-KR" dirty="0"/>
            </a:br>
            <a:r>
              <a:rPr lang="en-US" altLang="ko-KR" dirty="0"/>
              <a:t>   &lt;out&gt; format : text/html</a:t>
            </a:r>
          </a:p>
        </p:txBody>
      </p:sp>
      <p:pic>
        <p:nvPicPr>
          <p:cNvPr id="5" name="그림 4">
            <a:extLst>
              <a:ext uri="{FF2B5EF4-FFF2-40B4-BE49-F238E27FC236}">
                <a16:creationId xmlns:a16="http://schemas.microsoft.com/office/drawing/2014/main" id="{038F2809-02E7-4C39-9F5F-C2CC2345BA49}"/>
              </a:ext>
            </a:extLst>
          </p:cNvPr>
          <p:cNvPicPr>
            <a:picLocks noChangeAspect="1"/>
          </p:cNvPicPr>
          <p:nvPr/>
        </p:nvPicPr>
        <p:blipFill>
          <a:blip r:embed="rId3"/>
          <a:stretch>
            <a:fillRect/>
          </a:stretch>
        </p:blipFill>
        <p:spPr>
          <a:xfrm>
            <a:off x="808096" y="2926447"/>
            <a:ext cx="94964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405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4615F-67ED-4D48-9B60-D877D85AEC27}"/>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114FDF49-DF17-4FC4-B20F-68EF36CF65C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E980965-8CCB-4204-A988-335C415CB00D}"/>
              </a:ext>
            </a:extLst>
          </p:cNvPr>
          <p:cNvPicPr>
            <a:picLocks noChangeAspect="1"/>
          </p:cNvPicPr>
          <p:nvPr/>
        </p:nvPicPr>
        <p:blipFill>
          <a:blip r:embed="rId3"/>
          <a:stretch>
            <a:fillRect/>
          </a:stretch>
        </p:blipFill>
        <p:spPr>
          <a:xfrm>
            <a:off x="708198" y="2160588"/>
            <a:ext cx="5581766" cy="433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1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pic>
        <p:nvPicPr>
          <p:cNvPr id="4" name="그림 3">
            <a:extLst>
              <a:ext uri="{FF2B5EF4-FFF2-40B4-BE49-F238E27FC236}">
                <a16:creationId xmlns:a16="http://schemas.microsoft.com/office/drawing/2014/main" id="{CEFB8D95-E157-4CF2-BA3B-B0856EF01E6B}"/>
              </a:ext>
            </a:extLst>
          </p:cNvPr>
          <p:cNvPicPr>
            <a:picLocks noChangeAspect="1"/>
          </p:cNvPicPr>
          <p:nvPr/>
        </p:nvPicPr>
        <p:blipFill>
          <a:blip r:embed="rId2"/>
          <a:stretch>
            <a:fillRect/>
          </a:stretch>
        </p:blipFill>
        <p:spPr>
          <a:xfrm>
            <a:off x="828531" y="1487054"/>
            <a:ext cx="8970356" cy="496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8157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#1</a:t>
            </a:r>
            <a:endParaRPr lang="ko-KR" altLang="en-US" dirty="0"/>
          </a:p>
        </p:txBody>
      </p:sp>
      <p:sp>
        <p:nvSpPr>
          <p:cNvPr id="3" name="내용 개체 틀 2"/>
          <p:cNvSpPr>
            <a:spLocks noGrp="1"/>
          </p:cNvSpPr>
          <p:nvPr>
            <p:ph idx="1"/>
          </p:nvPr>
        </p:nvSpPr>
        <p:spPr>
          <a:xfrm>
            <a:off x="755891" y="1358174"/>
            <a:ext cx="11436109" cy="3880773"/>
          </a:xfrm>
        </p:spPr>
        <p:txBody>
          <a:bodyPr/>
          <a:lstStyle/>
          <a:p>
            <a:r>
              <a:rPr lang="en-US" altLang="ko-KR" dirty="0"/>
              <a:t>DOM : Document Object Model</a:t>
            </a:r>
            <a:br>
              <a:rPr lang="en-US" altLang="ko-KR" dirty="0"/>
            </a:br>
            <a:r>
              <a:rPr lang="en-US" altLang="ko-KR" dirty="0"/>
              <a:t>- </a:t>
            </a:r>
            <a:r>
              <a:rPr lang="ko-KR" altLang="en-US" dirty="0"/>
              <a:t>웹 페이지의 </a:t>
            </a:r>
            <a:r>
              <a:rPr lang="ko-KR" altLang="en-US" dirty="0" err="1"/>
              <a:t>컨텐트</a:t>
            </a:r>
            <a:r>
              <a:rPr lang="en-US" altLang="ko-KR" dirty="0"/>
              <a:t>, </a:t>
            </a:r>
            <a:r>
              <a:rPr lang="ko-KR" altLang="en-US" dirty="0"/>
              <a:t>구조</a:t>
            </a:r>
            <a:r>
              <a:rPr lang="en-US" altLang="ko-KR" dirty="0"/>
              <a:t>, </a:t>
            </a:r>
            <a:r>
              <a:rPr lang="ko-KR" altLang="en-US" dirty="0"/>
              <a:t>스타일을 동적으로 접근 및 수정을 가능케 하는 </a:t>
            </a:r>
            <a:r>
              <a:rPr lang="en-US" altLang="ko-KR" dirty="0"/>
              <a:t>Client-side-script(JavaScript)</a:t>
            </a:r>
          </a:p>
          <a:p>
            <a:pPr marL="0" indent="0">
              <a:buNone/>
            </a:pPr>
            <a:endParaRPr lang="ko-KR" altLang="en-US" dirty="0"/>
          </a:p>
        </p:txBody>
      </p:sp>
      <p:pic>
        <p:nvPicPr>
          <p:cNvPr id="4" name="그림 3"/>
          <p:cNvPicPr>
            <a:picLocks noChangeAspect="1"/>
          </p:cNvPicPr>
          <p:nvPr/>
        </p:nvPicPr>
        <p:blipFill>
          <a:blip r:embed="rId3"/>
          <a:stretch>
            <a:fillRect/>
          </a:stretch>
        </p:blipFill>
        <p:spPr>
          <a:xfrm>
            <a:off x="1273242" y="2089819"/>
            <a:ext cx="6946932" cy="4608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1100978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#2</a:t>
            </a:r>
            <a:endParaRPr lang="ko-KR" altLang="en-US" dirty="0"/>
          </a:p>
        </p:txBody>
      </p:sp>
      <p:pic>
        <p:nvPicPr>
          <p:cNvPr id="4" name="그림 3"/>
          <p:cNvPicPr>
            <a:picLocks noChangeAspect="1"/>
          </p:cNvPicPr>
          <p:nvPr/>
        </p:nvPicPr>
        <p:blipFill>
          <a:blip r:embed="rId3"/>
          <a:stretch>
            <a:fillRect/>
          </a:stretch>
        </p:blipFill>
        <p:spPr>
          <a:xfrm>
            <a:off x="536002" y="1791162"/>
            <a:ext cx="7877175" cy="4619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219228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err="1"/>
              <a:t>보호방법</a:t>
            </a:r>
            <a:endParaRPr lang="ko-KR" altLang="en-US" dirty="0"/>
          </a:p>
        </p:txBody>
      </p:sp>
      <p:sp>
        <p:nvSpPr>
          <p:cNvPr id="3" name="내용 개체 틀 2"/>
          <p:cNvSpPr>
            <a:spLocks noGrp="1"/>
          </p:cNvSpPr>
          <p:nvPr>
            <p:ph idx="1"/>
          </p:nvPr>
        </p:nvSpPr>
        <p:spPr/>
        <p:txBody>
          <a:bodyPr/>
          <a:lstStyle/>
          <a:p>
            <a:r>
              <a:rPr lang="ko-KR" altLang="en-US" dirty="0"/>
              <a:t>취약점의 주요 원인이 되는 태그를 검사</a:t>
            </a:r>
            <a:br>
              <a:rPr lang="en-US" altLang="ko-KR" dirty="0"/>
            </a:br>
            <a:r>
              <a:rPr lang="en-US" altLang="ko-KR" dirty="0"/>
              <a:t>‘&lt;‘ ‘&gt;’ </a:t>
            </a:r>
          </a:p>
          <a:p>
            <a:r>
              <a:rPr lang="ko-KR" altLang="en-US" dirty="0"/>
              <a:t>허용할 태그만 사용하고 이외의 태그는 변환하도록 함</a:t>
            </a:r>
            <a:br>
              <a:rPr lang="en-US" altLang="ko-KR" dirty="0"/>
            </a:br>
            <a:r>
              <a:rPr lang="en-US" altLang="ko-KR" dirty="0"/>
              <a:t>&lt;</a:t>
            </a:r>
            <a:r>
              <a:rPr lang="en-US" altLang="ko-KR" dirty="0" err="1"/>
              <a:t>img</a:t>
            </a:r>
            <a:r>
              <a:rPr lang="en-US" altLang="ko-KR" dirty="0"/>
              <a:t>&gt; &lt;font&gt; &lt;p&gt; &lt;</a:t>
            </a:r>
            <a:r>
              <a:rPr lang="en-US" altLang="ko-KR" dirty="0" err="1"/>
              <a:t>br</a:t>
            </a:r>
            <a:r>
              <a:rPr lang="en-US" altLang="ko-KR" dirty="0"/>
              <a:t>&gt;</a:t>
            </a:r>
          </a:p>
          <a:p>
            <a:r>
              <a:rPr lang="en-US" altLang="ko-KR" dirty="0"/>
              <a:t>JSP </a:t>
            </a:r>
            <a:r>
              <a:rPr lang="ko-KR" altLang="en-US" dirty="0"/>
              <a:t>코드 예시</a:t>
            </a:r>
            <a:br>
              <a:rPr lang="en-US" altLang="ko-KR" dirty="0"/>
            </a:b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(“&lt;“,”&amp;</a:t>
            </a:r>
            <a:r>
              <a:rPr lang="en-US" altLang="ko-KR" dirty="0" err="1">
                <a:latin typeface="+mj-ea"/>
                <a:ea typeface="+mj-ea"/>
              </a:rPr>
              <a:t>lt</a:t>
            </a:r>
            <a:r>
              <a:rPr lang="en-US" altLang="ko-KR" dirty="0">
                <a:latin typeface="+mj-ea"/>
                <a:ea typeface="+mj-ea"/>
              </a:rPr>
              <a:t>;”);</a:t>
            </a:r>
            <a:br>
              <a:rPr lang="en-US" altLang="ko-KR" dirty="0">
                <a:latin typeface="+mj-ea"/>
                <a:ea typeface="+mj-ea"/>
              </a:rPr>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(“&gt;”,”&amp;</a:t>
            </a:r>
            <a:r>
              <a:rPr lang="en-US" altLang="ko-KR" dirty="0" err="1">
                <a:latin typeface="+mj-ea"/>
                <a:ea typeface="+mj-ea"/>
              </a:rPr>
              <a:t>gl</a:t>
            </a:r>
            <a:r>
              <a:rPr lang="en-US" altLang="ko-KR" dirty="0">
                <a:latin typeface="+mj-ea"/>
                <a:ea typeface="+mj-ea"/>
              </a:rPr>
              <a:t>;”);</a:t>
            </a:r>
            <a:br>
              <a:rPr lang="en-US" altLang="ko-KR" dirty="0"/>
            </a:br>
            <a:br>
              <a:rPr lang="en-US" altLang="ko-KR" dirty="0"/>
            </a:br>
            <a:r>
              <a:rPr lang="en-US" altLang="ko-KR" dirty="0"/>
              <a:t>// </a:t>
            </a:r>
            <a:r>
              <a:rPr lang="ko-KR" altLang="en-US" dirty="0"/>
              <a:t>허용하는 태그는 다시 원래 태그로 변환</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(“&amp;</a:t>
            </a:r>
            <a:r>
              <a:rPr lang="en-US" altLang="ko-KR" dirty="0" err="1">
                <a:latin typeface="+mj-ea"/>
                <a:ea typeface="+mj-ea"/>
              </a:rPr>
              <a:t>lt;p&amp;gt</a:t>
            </a:r>
            <a:r>
              <a:rPr lang="en-US" altLang="ko-KR" dirty="0">
                <a:latin typeface="+mj-ea"/>
                <a:ea typeface="+mj-ea"/>
              </a:rPr>
              <a:t>;”,”&lt;p&gt;”);</a:t>
            </a:r>
          </a:p>
        </p:txBody>
      </p:sp>
    </p:spTree>
    <p:extLst>
      <p:ext uri="{BB962C8B-B14F-4D97-AF65-F5344CB8AC3E}">
        <p14:creationId xmlns:p14="http://schemas.microsoft.com/office/powerpoint/2010/main" val="43453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r>
              <a:rPr lang="en-US" altLang="ko-KR" dirty="0"/>
              <a:t> </a:t>
            </a:r>
            <a:r>
              <a:rPr lang="ko-KR" altLang="en-US" dirty="0"/>
              <a:t>결과</a:t>
            </a:r>
          </a:p>
        </p:txBody>
      </p:sp>
      <p:pic>
        <p:nvPicPr>
          <p:cNvPr id="3" name="그림 2">
            <a:extLst>
              <a:ext uri="{FF2B5EF4-FFF2-40B4-BE49-F238E27FC236}">
                <a16:creationId xmlns:a16="http://schemas.microsoft.com/office/drawing/2014/main" id="{775926F9-B52E-4D9E-A2BE-25CC0B8AE491}"/>
              </a:ext>
            </a:extLst>
          </p:cNvPr>
          <p:cNvPicPr>
            <a:picLocks noChangeAspect="1"/>
          </p:cNvPicPr>
          <p:nvPr/>
        </p:nvPicPr>
        <p:blipFill>
          <a:blip r:embed="rId2"/>
          <a:stretch>
            <a:fillRect/>
          </a:stretch>
        </p:blipFill>
        <p:spPr>
          <a:xfrm>
            <a:off x="5342264" y="1429967"/>
            <a:ext cx="6093714" cy="5354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206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networking and security</a:t>
            </a:r>
            <a:endParaRPr lang="ko-KR" altLang="en-US" dirty="0"/>
          </a:p>
        </p:txBody>
      </p:sp>
      <p:sp>
        <p:nvSpPr>
          <p:cNvPr id="5" name="텍스트 개체 틀 4"/>
          <p:cNvSpPr>
            <a:spLocks noGrp="1"/>
          </p:cNvSpPr>
          <p:nvPr>
            <p:ph type="body" idx="1"/>
          </p:nvPr>
        </p:nvSpPr>
        <p:spPr/>
        <p:txBody>
          <a:bodyPr/>
          <a:lstStyle/>
          <a:p>
            <a:r>
              <a:rPr lang="en-US" altLang="ko-KR" dirty="0"/>
              <a:t>by python</a:t>
            </a:r>
            <a:endParaRPr lang="ko-KR" altLang="en-US" dirty="0"/>
          </a:p>
        </p:txBody>
      </p:sp>
    </p:spTree>
    <p:extLst>
      <p:ext uri="{BB962C8B-B14F-4D97-AF65-F5344CB8AC3E}">
        <p14:creationId xmlns:p14="http://schemas.microsoft.com/office/powerpoint/2010/main" val="4179983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OSI 7 Layer</a:t>
            </a:r>
            <a:endParaRPr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991567222"/>
              </p:ext>
            </p:extLst>
          </p:nvPr>
        </p:nvGraphicFramePr>
        <p:xfrm>
          <a:off x="1940527" y="2184924"/>
          <a:ext cx="2744596" cy="4114800"/>
        </p:xfrm>
        <a:graphic>
          <a:graphicData uri="http://schemas.openxmlformats.org/drawingml/2006/table">
            <a:tbl>
              <a:tblPr firstRow="1" bandRow="1">
                <a:tableStyleId>{3B4B98B0-60AC-42C2-AFA5-B58CD77FA1E5}</a:tableStyleId>
              </a:tblPr>
              <a:tblGrid>
                <a:gridCol w="2744596">
                  <a:extLst>
                    <a:ext uri="{9D8B030D-6E8A-4147-A177-3AD203B41FA5}">
                      <a16:colId xmlns:a16="http://schemas.microsoft.com/office/drawing/2014/main" val="1512859575"/>
                    </a:ext>
                  </a:extLst>
                </a:gridCol>
              </a:tblGrid>
              <a:tr h="370840">
                <a:tc>
                  <a:txBody>
                    <a:bodyPr/>
                    <a:lstStyle/>
                    <a:p>
                      <a:pPr latinLnBrk="1"/>
                      <a:r>
                        <a:rPr lang="en-US" altLang="ko-KR" dirty="0">
                          <a:solidFill>
                            <a:srgbClr val="FF0000"/>
                          </a:solidFill>
                        </a:rPr>
                        <a:t>A</a:t>
                      </a:r>
                      <a:r>
                        <a:rPr lang="en-US" altLang="ko-KR" dirty="0"/>
                        <a:t>pplication Layer</a:t>
                      </a:r>
                      <a:br>
                        <a:rPr lang="en-US" altLang="ko-KR" dirty="0"/>
                      </a:br>
                      <a:r>
                        <a:rPr lang="en-US" altLang="ko-KR" sz="1400" b="0" dirty="0"/>
                        <a:t>http, ftp, </a:t>
                      </a:r>
                      <a:r>
                        <a:rPr lang="en-US" altLang="ko-KR" sz="1400" b="0" dirty="0" err="1"/>
                        <a:t>ssh</a:t>
                      </a:r>
                      <a:r>
                        <a:rPr lang="en-US" altLang="ko-KR" sz="1400" b="0" baseline="0" dirty="0"/>
                        <a:t> </a:t>
                      </a:r>
                      <a:r>
                        <a:rPr lang="ko-KR" altLang="en-US" sz="1400" b="0" baseline="0" dirty="0"/>
                        <a:t>등</a:t>
                      </a:r>
                      <a:endParaRPr lang="ko-KR" altLang="en-US" sz="1400" b="0" dirty="0"/>
                    </a:p>
                  </a:txBody>
                  <a:tcPr/>
                </a:tc>
                <a:extLst>
                  <a:ext uri="{0D108BD9-81ED-4DB2-BD59-A6C34878D82A}">
                    <a16:rowId xmlns:a16="http://schemas.microsoft.com/office/drawing/2014/main" val="922513459"/>
                  </a:ext>
                </a:extLst>
              </a:tr>
              <a:tr h="370840">
                <a:tc>
                  <a:txBody>
                    <a:bodyPr/>
                    <a:lstStyle/>
                    <a:p>
                      <a:pPr latinLnBrk="1"/>
                      <a:r>
                        <a:rPr lang="en-US" altLang="ko-KR" dirty="0">
                          <a:solidFill>
                            <a:srgbClr val="FF0000"/>
                          </a:solidFill>
                        </a:rPr>
                        <a:t>P</a:t>
                      </a:r>
                      <a:r>
                        <a:rPr lang="en-US" altLang="ko-KR" dirty="0"/>
                        <a:t>resentation Layer</a:t>
                      </a:r>
                      <a:br>
                        <a:rPr lang="en-US" altLang="ko-KR" dirty="0"/>
                      </a:br>
                      <a:r>
                        <a:rPr lang="en-US" altLang="ko-KR" dirty="0"/>
                        <a:t>j</a:t>
                      </a:r>
                      <a:r>
                        <a:rPr lang="en-US" altLang="ko-KR" sz="1400" dirty="0"/>
                        <a:t>peg,</a:t>
                      </a:r>
                      <a:r>
                        <a:rPr lang="en-US" altLang="ko-KR" sz="1400" baseline="0" dirty="0"/>
                        <a:t> mpeg </a:t>
                      </a:r>
                      <a:r>
                        <a:rPr lang="ko-KR" altLang="en-US" sz="1400" baseline="0" dirty="0"/>
                        <a:t>등</a:t>
                      </a:r>
                      <a:endParaRPr lang="ko-KR" altLang="en-US" sz="1400" dirty="0"/>
                    </a:p>
                  </a:txBody>
                  <a:tcPr/>
                </a:tc>
                <a:extLst>
                  <a:ext uri="{0D108BD9-81ED-4DB2-BD59-A6C34878D82A}">
                    <a16:rowId xmlns:a16="http://schemas.microsoft.com/office/drawing/2014/main" val="1439015231"/>
                  </a:ext>
                </a:extLst>
              </a:tr>
              <a:tr h="370840">
                <a:tc>
                  <a:txBody>
                    <a:bodyPr/>
                    <a:lstStyle/>
                    <a:p>
                      <a:pPr latinLnBrk="1"/>
                      <a:r>
                        <a:rPr lang="en-US" altLang="ko-KR" dirty="0">
                          <a:solidFill>
                            <a:srgbClr val="FF0000"/>
                          </a:solidFill>
                        </a:rPr>
                        <a:t>Se</a:t>
                      </a:r>
                      <a:r>
                        <a:rPr lang="en-US" altLang="ko-KR" dirty="0"/>
                        <a:t>ssion Layer</a:t>
                      </a:r>
                    </a:p>
                    <a:p>
                      <a:pPr latinLnBrk="1"/>
                      <a:r>
                        <a:rPr lang="en-US" altLang="ko-KR" sz="1400" kern="1200" baseline="0" dirty="0" err="1">
                          <a:solidFill>
                            <a:schemeClr val="tx1"/>
                          </a:solidFill>
                          <a:latin typeface="+mn-lt"/>
                          <a:ea typeface="+mn-ea"/>
                          <a:cs typeface="+mn-cs"/>
                        </a:rPr>
                        <a:t>tls</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ssl</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455094003"/>
                  </a:ext>
                </a:extLst>
              </a:tr>
              <a:tr h="370840">
                <a:tc>
                  <a:txBody>
                    <a:bodyPr/>
                    <a:lstStyle/>
                    <a:p>
                      <a:pPr latinLnBrk="1"/>
                      <a:r>
                        <a:rPr lang="en-US" altLang="ko-KR" dirty="0">
                          <a:solidFill>
                            <a:srgbClr val="FF0000"/>
                          </a:solidFill>
                        </a:rPr>
                        <a:t>T</a:t>
                      </a:r>
                      <a:r>
                        <a:rPr lang="en-US" altLang="ko-KR" dirty="0"/>
                        <a:t>ransport Layer</a:t>
                      </a:r>
                    </a:p>
                    <a:p>
                      <a:pPr latinLnBrk="1"/>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(port)</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51434491"/>
                  </a:ext>
                </a:extLst>
              </a:tr>
              <a:tr h="370840">
                <a:tc>
                  <a:txBody>
                    <a:bodyPr/>
                    <a:lstStyle/>
                    <a:p>
                      <a:pPr latinLnBrk="1"/>
                      <a:r>
                        <a:rPr lang="en-US" altLang="ko-KR" dirty="0">
                          <a:solidFill>
                            <a:srgbClr val="FF0000"/>
                          </a:solidFill>
                        </a:rPr>
                        <a:t>Ne</a:t>
                      </a:r>
                      <a:r>
                        <a:rPr lang="en-US" altLang="ko-KR" dirty="0"/>
                        <a:t>twork Layer</a:t>
                      </a:r>
                    </a:p>
                    <a:p>
                      <a:pP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latinLnBrk="1"/>
                      <a:r>
                        <a:rPr lang="en-US" altLang="ko-KR" dirty="0" err="1">
                          <a:solidFill>
                            <a:srgbClr val="FF0000"/>
                          </a:solidFill>
                        </a:rPr>
                        <a:t>Da</a:t>
                      </a:r>
                      <a:r>
                        <a:rPr lang="en-US" altLang="ko-KR" dirty="0" err="1"/>
                        <a:t>taLink</a:t>
                      </a:r>
                      <a:r>
                        <a:rPr lang="en-US" altLang="ko-KR" dirty="0"/>
                        <a:t> Layer</a:t>
                      </a:r>
                    </a:p>
                    <a:p>
                      <a:pPr latinLnBrk="1"/>
                      <a:r>
                        <a:rPr lang="en-US" altLang="ko-KR" sz="1400" kern="1200" baseline="0" dirty="0" err="1">
                          <a:solidFill>
                            <a:schemeClr val="tx1"/>
                          </a:solidFill>
                          <a:latin typeface="+mn-lt"/>
                          <a:ea typeface="+mn-ea"/>
                          <a:cs typeface="+mn-cs"/>
                        </a:rPr>
                        <a:t>ethernet</a:t>
                      </a:r>
                      <a:r>
                        <a:rPr lang="en-US" altLang="ko-KR" sz="1400" kern="1200" baseline="0" dirty="0">
                          <a:solidFill>
                            <a:schemeClr val="tx1"/>
                          </a:solidFill>
                          <a:latin typeface="+mn-lt"/>
                          <a:ea typeface="+mn-ea"/>
                          <a:cs typeface="+mn-cs"/>
                        </a:rPr>
                        <a:t>, </a:t>
                      </a:r>
                      <a:r>
                        <a:rPr lang="ko-KR" altLang="en-US" sz="1400" kern="1200" baseline="0" dirty="0" err="1">
                          <a:solidFill>
                            <a:schemeClr val="tx1"/>
                          </a:solidFill>
                          <a:latin typeface="+mn-lt"/>
                          <a:ea typeface="+mn-ea"/>
                          <a:cs typeface="+mn-cs"/>
                        </a:rPr>
                        <a:t>무선랜</a:t>
                      </a:r>
                      <a:r>
                        <a:rPr lang="ko-KR" altLang="en-US" sz="1400" kern="1200" baseline="0" dirty="0">
                          <a:solidFill>
                            <a:schemeClr val="tx1"/>
                          </a:solidFill>
                          <a:latin typeface="+mn-lt"/>
                          <a:ea typeface="+mn-ea"/>
                          <a:cs typeface="+mn-cs"/>
                        </a:rPr>
                        <a:t> 등 </a:t>
                      </a:r>
                      <a:r>
                        <a:rPr lang="en-US" altLang="ko-KR" sz="1400" kern="1200" baseline="0" dirty="0">
                          <a:solidFill>
                            <a:schemeClr val="tx1"/>
                          </a:solidFill>
                          <a:latin typeface="+mn-lt"/>
                          <a:ea typeface="+mn-ea"/>
                          <a:cs typeface="+mn-cs"/>
                        </a:rPr>
                        <a:t>(MAC)</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latinLnBrk="1"/>
                      <a:r>
                        <a:rPr lang="en-US" altLang="ko-KR" dirty="0"/>
                        <a:t>Physical Layer</a:t>
                      </a:r>
                    </a:p>
                    <a:p>
                      <a:pPr latinLnBrk="1"/>
                      <a:r>
                        <a:rPr lang="ko-KR" altLang="en-US" sz="1400" kern="1200" baseline="0" dirty="0">
                          <a:solidFill>
                            <a:schemeClr val="tx1"/>
                          </a:solidFill>
                          <a:latin typeface="+mn-lt"/>
                          <a:ea typeface="+mn-ea"/>
                          <a:cs typeface="+mn-cs"/>
                        </a:rPr>
                        <a:t>케이블</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광섬유</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모델 등</a:t>
                      </a:r>
                    </a:p>
                  </a:txBody>
                  <a:tcPr/>
                </a:tc>
                <a:extLst>
                  <a:ext uri="{0D108BD9-81ED-4DB2-BD59-A6C34878D82A}">
                    <a16:rowId xmlns:a16="http://schemas.microsoft.com/office/drawing/2014/main" val="2127545351"/>
                  </a:ext>
                </a:extLst>
              </a:tr>
            </a:tbl>
          </a:graphicData>
        </a:graphic>
      </p:graphicFrame>
      <p:graphicFrame>
        <p:nvGraphicFramePr>
          <p:cNvPr id="7" name="내용 개체 틀 5"/>
          <p:cNvGraphicFramePr>
            <a:graphicFrameLocks/>
          </p:cNvGraphicFramePr>
          <p:nvPr>
            <p:extLst>
              <p:ext uri="{D42A27DB-BD31-4B8C-83A1-F6EECF244321}">
                <p14:modId xmlns:p14="http://schemas.microsoft.com/office/powerpoint/2010/main" val="723866296"/>
              </p:ext>
            </p:extLst>
          </p:nvPr>
        </p:nvGraphicFramePr>
        <p:xfrm>
          <a:off x="6132513" y="2547279"/>
          <a:ext cx="2997547" cy="3012440"/>
        </p:xfrm>
        <a:graphic>
          <a:graphicData uri="http://schemas.openxmlformats.org/drawingml/2006/table">
            <a:tbl>
              <a:tblPr firstRow="1" bandRow="1">
                <a:tableStyleId>{3B4B98B0-60AC-42C2-AFA5-B58CD77FA1E5}</a:tableStyleId>
              </a:tblPr>
              <a:tblGrid>
                <a:gridCol w="2997547">
                  <a:extLst>
                    <a:ext uri="{9D8B030D-6E8A-4147-A177-3AD203B41FA5}">
                      <a16:colId xmlns:a16="http://schemas.microsoft.com/office/drawing/2014/main" val="1512859575"/>
                    </a:ext>
                  </a:extLst>
                </a:gridCol>
              </a:tblGrid>
              <a:tr h="1483360">
                <a:tc>
                  <a:txBody>
                    <a:bodyPr/>
                    <a:lstStyle/>
                    <a:p>
                      <a:pPr algn="ctr" latinLnBrk="1"/>
                      <a:r>
                        <a:rPr lang="en-US" altLang="ko-KR" dirty="0"/>
                        <a:t>Application</a:t>
                      </a:r>
                      <a:br>
                        <a:rPr lang="en-US" altLang="ko-KR" dirty="0"/>
                      </a:br>
                      <a:br>
                        <a:rPr lang="en-US" altLang="ko-KR" dirty="0"/>
                      </a:br>
                      <a:r>
                        <a:rPr lang="en-US" altLang="ko-KR" sz="1400" kern="1200" baseline="0" dirty="0">
                          <a:solidFill>
                            <a:schemeClr val="tx1"/>
                          </a:solidFill>
                          <a:latin typeface="+mn-lt"/>
                          <a:ea typeface="+mn-ea"/>
                          <a:cs typeface="+mn-cs"/>
                        </a:rPr>
                        <a:t>telnet, ftp, http, </a:t>
                      </a:r>
                      <a:r>
                        <a:rPr lang="en-US" altLang="ko-KR" sz="1400" kern="1200" baseline="0" dirty="0" err="1">
                          <a:solidFill>
                            <a:schemeClr val="tx1"/>
                          </a:solidFill>
                          <a:latin typeface="+mn-lt"/>
                          <a:ea typeface="+mn-ea"/>
                          <a:cs typeface="+mn-cs"/>
                        </a:rPr>
                        <a:t>smtp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endParaRPr lang="en-US" altLang="ko-KR" sz="1400" kern="1200" baseline="0" dirty="0">
                        <a:solidFill>
                          <a:schemeClr val="tx1"/>
                        </a:solidFill>
                        <a:latin typeface="+mn-lt"/>
                        <a:ea typeface="+mn-ea"/>
                        <a:cs typeface="+mn-cs"/>
                      </a:endParaRPr>
                    </a:p>
                  </a:txBody>
                  <a:tcPr/>
                </a:tc>
                <a:extLst>
                  <a:ext uri="{0D108BD9-81ED-4DB2-BD59-A6C34878D82A}">
                    <a16:rowId xmlns:a16="http://schemas.microsoft.com/office/drawing/2014/main" val="922513459"/>
                  </a:ext>
                </a:extLst>
              </a:tr>
              <a:tr h="370840">
                <a:tc>
                  <a:txBody>
                    <a:bodyPr/>
                    <a:lstStyle/>
                    <a:p>
                      <a:pPr algn="ctr" latinLnBrk="1"/>
                      <a:r>
                        <a:rPr lang="en-US" altLang="ko-KR" dirty="0"/>
                        <a:t>Transport</a:t>
                      </a:r>
                      <a:br>
                        <a:rPr lang="en-US" altLang="ko-KR" dirty="0"/>
                      </a:br>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algn="ctr" latinLnBrk="1"/>
                      <a:r>
                        <a:rPr lang="en-US" altLang="ko-KR" dirty="0"/>
                        <a:t>Internet</a:t>
                      </a:r>
                    </a:p>
                    <a:p>
                      <a:pPr algn="ct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2723921077"/>
                  </a:ext>
                </a:extLst>
              </a:tr>
              <a:tr h="370840">
                <a:tc>
                  <a:txBody>
                    <a:bodyPr/>
                    <a:lstStyle/>
                    <a:p>
                      <a:pPr algn="ctr" latinLnBrk="1"/>
                      <a:r>
                        <a:rPr lang="en-US" altLang="ko-KR" dirty="0"/>
                        <a:t>Network</a:t>
                      </a:r>
                      <a:endParaRPr lang="ko-KR" altLang="en-US" dirty="0"/>
                    </a:p>
                  </a:txBody>
                  <a:tcPr/>
                </a:tc>
                <a:extLst>
                  <a:ext uri="{0D108BD9-81ED-4DB2-BD59-A6C34878D82A}">
                    <a16:rowId xmlns:a16="http://schemas.microsoft.com/office/drawing/2014/main" val="2127545351"/>
                  </a:ext>
                </a:extLst>
              </a:tr>
            </a:tbl>
          </a:graphicData>
        </a:graphic>
      </p:graphicFrame>
      <p:sp>
        <p:nvSpPr>
          <p:cNvPr id="8" name="TextBox 7"/>
          <p:cNvSpPr txBox="1"/>
          <p:nvPr/>
        </p:nvSpPr>
        <p:spPr>
          <a:xfrm>
            <a:off x="2519178" y="1815592"/>
            <a:ext cx="1587294" cy="369332"/>
          </a:xfrm>
          <a:prstGeom prst="rect">
            <a:avLst/>
          </a:prstGeom>
          <a:noFill/>
        </p:spPr>
        <p:txBody>
          <a:bodyPr wrap="none" rtlCol="0">
            <a:spAutoFit/>
          </a:bodyPr>
          <a:lstStyle/>
          <a:p>
            <a:r>
              <a:rPr lang="en-US" altLang="ko-KR" dirty="0"/>
              <a:t>&lt;OSI 7 Layer&gt;</a:t>
            </a:r>
            <a:endParaRPr lang="ko-KR" altLang="en-US" dirty="0"/>
          </a:p>
        </p:txBody>
      </p:sp>
      <p:sp>
        <p:nvSpPr>
          <p:cNvPr id="9" name="TextBox 8"/>
          <p:cNvSpPr txBox="1"/>
          <p:nvPr/>
        </p:nvSpPr>
        <p:spPr>
          <a:xfrm>
            <a:off x="6837639" y="2054173"/>
            <a:ext cx="1967846" cy="369332"/>
          </a:xfrm>
          <a:prstGeom prst="rect">
            <a:avLst/>
          </a:prstGeom>
          <a:noFill/>
        </p:spPr>
        <p:txBody>
          <a:bodyPr wrap="none" rtlCol="0">
            <a:spAutoFit/>
          </a:bodyPr>
          <a:lstStyle/>
          <a:p>
            <a:r>
              <a:rPr lang="en-US" altLang="ko-KR" dirty="0"/>
              <a:t>&lt;TCP/IP 4 Layer&gt;</a:t>
            </a:r>
            <a:endParaRPr lang="ko-KR" altLang="en-US" dirty="0"/>
          </a:p>
        </p:txBody>
      </p:sp>
    </p:spTree>
    <p:extLst>
      <p:ext uri="{BB962C8B-B14F-4D97-AF65-F5344CB8AC3E}">
        <p14:creationId xmlns:p14="http://schemas.microsoft.com/office/powerpoint/2010/main" val="3316733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56C9506-2FD9-497C-8D8D-65CE3BA04E97}"/>
              </a:ext>
            </a:extLst>
          </p:cNvPr>
          <p:cNvSpPr>
            <a:spLocks noGrp="1"/>
          </p:cNvSpPr>
          <p:nvPr>
            <p:ph type="title"/>
          </p:nvPr>
        </p:nvSpPr>
        <p:spPr/>
        <p:txBody>
          <a:bodyPr/>
          <a:lstStyle/>
          <a:p>
            <a:r>
              <a:rPr lang="en-US" altLang="ko-KR" dirty="0" err="1"/>
              <a:t>gethostbyaddr</a:t>
            </a:r>
            <a:r>
              <a:rPr lang="en-US" altLang="ko-KR" dirty="0"/>
              <a:t>, </a:t>
            </a:r>
            <a:r>
              <a:rPr lang="en-US" altLang="ko-KR" dirty="0" err="1"/>
              <a:t>gethostbyname</a:t>
            </a:r>
            <a:endParaRPr lang="ko-KR" altLang="en-US" dirty="0"/>
          </a:p>
        </p:txBody>
      </p:sp>
      <p:sp>
        <p:nvSpPr>
          <p:cNvPr id="5" name="내용 개체 틀 4">
            <a:extLst>
              <a:ext uri="{FF2B5EF4-FFF2-40B4-BE49-F238E27FC236}">
                <a16:creationId xmlns:a16="http://schemas.microsoft.com/office/drawing/2014/main" id="{B52A2179-469B-4BA5-9455-859395085B5F}"/>
              </a:ext>
            </a:extLst>
          </p:cNvPr>
          <p:cNvSpPr>
            <a:spLocks noGrp="1"/>
          </p:cNvSpPr>
          <p:nvPr>
            <p:ph idx="1"/>
          </p:nvPr>
        </p:nvSpPr>
        <p:spPr/>
        <p:txBody>
          <a:bodyPr/>
          <a:lstStyle/>
          <a:p>
            <a:r>
              <a:rPr lang="en-US" altLang="ko-KR" dirty="0"/>
              <a:t>DNS</a:t>
            </a:r>
            <a:endParaRPr lang="ko-KR" altLang="en-US" dirty="0"/>
          </a:p>
        </p:txBody>
      </p:sp>
      <p:pic>
        <p:nvPicPr>
          <p:cNvPr id="6" name="그림 5">
            <a:extLst>
              <a:ext uri="{FF2B5EF4-FFF2-40B4-BE49-F238E27FC236}">
                <a16:creationId xmlns:a16="http://schemas.microsoft.com/office/drawing/2014/main" id="{1809958F-B09C-4F2F-B24E-525129179F00}"/>
              </a:ext>
            </a:extLst>
          </p:cNvPr>
          <p:cNvPicPr>
            <a:picLocks noChangeAspect="1"/>
          </p:cNvPicPr>
          <p:nvPr/>
        </p:nvPicPr>
        <p:blipFill>
          <a:blip r:embed="rId2"/>
          <a:stretch>
            <a:fillRect/>
          </a:stretch>
        </p:blipFill>
        <p:spPr>
          <a:xfrm>
            <a:off x="2970859" y="3296545"/>
            <a:ext cx="6303143" cy="232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160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77BD57-9697-48DB-B6F4-14381A21D804}"/>
              </a:ext>
            </a:extLst>
          </p:cNvPr>
          <p:cNvSpPr>
            <a:spLocks noGrp="1"/>
          </p:cNvSpPr>
          <p:nvPr>
            <p:ph type="title"/>
          </p:nvPr>
        </p:nvSpPr>
        <p:spPr/>
        <p:txBody>
          <a:bodyPr/>
          <a:lstStyle/>
          <a:p>
            <a:r>
              <a:rPr lang="en-US" altLang="ko-KR" dirty="0"/>
              <a:t>socket </a:t>
            </a:r>
            <a:r>
              <a:rPr lang="ko-KR" altLang="en-US" dirty="0"/>
              <a:t>접속 </a:t>
            </a:r>
            <a:r>
              <a:rPr lang="en-US" altLang="ko-KR" dirty="0"/>
              <a:t>#1</a:t>
            </a:r>
            <a:endParaRPr lang="ko-KR" altLang="en-US" dirty="0"/>
          </a:p>
        </p:txBody>
      </p:sp>
      <p:sp>
        <p:nvSpPr>
          <p:cNvPr id="3" name="내용 개체 틀 2">
            <a:extLst>
              <a:ext uri="{FF2B5EF4-FFF2-40B4-BE49-F238E27FC236}">
                <a16:creationId xmlns:a16="http://schemas.microsoft.com/office/drawing/2014/main" id="{77AF54AD-E661-4689-9D3A-31B21ABF8C72}"/>
              </a:ext>
            </a:extLst>
          </p:cNvPr>
          <p:cNvSpPr>
            <a:spLocks noGrp="1"/>
          </p:cNvSpPr>
          <p:nvPr>
            <p:ph idx="1"/>
          </p:nvPr>
        </p:nvSpPr>
        <p:spPr>
          <a:xfrm>
            <a:off x="6677724" y="1666799"/>
            <a:ext cx="4365720" cy="3880773"/>
          </a:xfrm>
          <a:solidFill>
            <a:schemeClr val="accent1">
              <a:lumMod val="20000"/>
              <a:lumOff val="80000"/>
            </a:schemeClr>
          </a:solidFill>
        </p:spPr>
        <p:txBody>
          <a:bodyPr/>
          <a:lstStyle/>
          <a:p>
            <a:r>
              <a:rPr lang="fr-FR" altLang="ko-KR" dirty="0"/>
              <a:t>[root@server06 ~]# nc -lk 8000</a:t>
            </a:r>
          </a:p>
          <a:p>
            <a:endParaRPr lang="ko-KR" altLang="en-US" dirty="0"/>
          </a:p>
        </p:txBody>
      </p:sp>
      <p:pic>
        <p:nvPicPr>
          <p:cNvPr id="5" name="그림 4">
            <a:extLst>
              <a:ext uri="{FF2B5EF4-FFF2-40B4-BE49-F238E27FC236}">
                <a16:creationId xmlns:a16="http://schemas.microsoft.com/office/drawing/2014/main" id="{A09B3B10-71F7-49B4-AE0E-F27461DFAA4B}"/>
              </a:ext>
            </a:extLst>
          </p:cNvPr>
          <p:cNvPicPr>
            <a:picLocks noChangeAspect="1"/>
          </p:cNvPicPr>
          <p:nvPr/>
        </p:nvPicPr>
        <p:blipFill>
          <a:blip r:embed="rId3"/>
          <a:stretch>
            <a:fillRect/>
          </a:stretch>
        </p:blipFill>
        <p:spPr>
          <a:xfrm>
            <a:off x="7635875" y="2338110"/>
            <a:ext cx="2000250" cy="523875"/>
          </a:xfrm>
          <a:prstGeom prst="rect">
            <a:avLst/>
          </a:prstGeom>
        </p:spPr>
      </p:pic>
      <p:sp>
        <p:nvSpPr>
          <p:cNvPr id="6" name="TextBox 5">
            <a:extLst>
              <a:ext uri="{FF2B5EF4-FFF2-40B4-BE49-F238E27FC236}">
                <a16:creationId xmlns:a16="http://schemas.microsoft.com/office/drawing/2014/main" id="{80B970B4-C1F0-4A92-9DD3-75D182CBCDED}"/>
              </a:ext>
            </a:extLst>
          </p:cNvPr>
          <p:cNvSpPr txBox="1"/>
          <p:nvPr/>
        </p:nvSpPr>
        <p:spPr>
          <a:xfrm>
            <a:off x="8561389" y="1270000"/>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F4456D6E-5F47-4010-920C-B56E46567B88}"/>
              </a:ext>
            </a:extLst>
          </p:cNvPr>
          <p:cNvSpPr txBox="1"/>
          <p:nvPr/>
        </p:nvSpPr>
        <p:spPr>
          <a:xfrm>
            <a:off x="3218861" y="3181127"/>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pic>
        <p:nvPicPr>
          <p:cNvPr id="8" name="그림 7">
            <a:extLst>
              <a:ext uri="{FF2B5EF4-FFF2-40B4-BE49-F238E27FC236}">
                <a16:creationId xmlns:a16="http://schemas.microsoft.com/office/drawing/2014/main" id="{43C7AD68-8AA9-4043-9206-C3D96B03BB8A}"/>
              </a:ext>
            </a:extLst>
          </p:cNvPr>
          <p:cNvPicPr>
            <a:picLocks noChangeAspect="1"/>
          </p:cNvPicPr>
          <p:nvPr/>
        </p:nvPicPr>
        <p:blipFill>
          <a:blip r:embed="rId4"/>
          <a:stretch>
            <a:fillRect/>
          </a:stretch>
        </p:blipFill>
        <p:spPr>
          <a:xfrm>
            <a:off x="991992" y="3550459"/>
            <a:ext cx="5133679" cy="2493501"/>
          </a:xfrm>
          <a:prstGeom prst="rect">
            <a:avLst/>
          </a:prstGeom>
        </p:spPr>
      </p:pic>
    </p:spTree>
    <p:extLst>
      <p:ext uri="{BB962C8B-B14F-4D97-AF65-F5344CB8AC3E}">
        <p14:creationId xmlns:p14="http://schemas.microsoft.com/office/powerpoint/2010/main" val="3347136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42B010-EE33-4954-A001-9894F3F95D1A}"/>
              </a:ext>
            </a:extLst>
          </p:cNvPr>
          <p:cNvSpPr>
            <a:spLocks noGrp="1"/>
          </p:cNvSpPr>
          <p:nvPr>
            <p:ph type="title"/>
          </p:nvPr>
        </p:nvSpPr>
        <p:spPr/>
        <p:txBody>
          <a:bodyPr/>
          <a:lstStyle/>
          <a:p>
            <a:r>
              <a:rPr lang="en-US" altLang="ko-KR" dirty="0"/>
              <a:t>socket </a:t>
            </a:r>
            <a:r>
              <a:rPr lang="ko-KR" altLang="en-US" dirty="0"/>
              <a:t>접속 </a:t>
            </a:r>
            <a:r>
              <a:rPr lang="en-US" altLang="ko-KR" dirty="0"/>
              <a:t>#2</a:t>
            </a:r>
            <a:endParaRPr lang="ko-KR" altLang="en-US" dirty="0"/>
          </a:p>
        </p:txBody>
      </p:sp>
      <p:sp>
        <p:nvSpPr>
          <p:cNvPr id="3" name="내용 개체 틀 2">
            <a:extLst>
              <a:ext uri="{FF2B5EF4-FFF2-40B4-BE49-F238E27FC236}">
                <a16:creationId xmlns:a16="http://schemas.microsoft.com/office/drawing/2014/main" id="{B19140A9-9793-417A-AE75-4894E91C55DE}"/>
              </a:ext>
            </a:extLst>
          </p:cNvPr>
          <p:cNvSpPr>
            <a:spLocks noGrp="1"/>
          </p:cNvSpPr>
          <p:nvPr>
            <p:ph idx="1"/>
          </p:nvPr>
        </p:nvSpPr>
        <p:spPr/>
        <p:txBody>
          <a:bodyPr/>
          <a:lstStyle/>
          <a:p>
            <a:r>
              <a:rPr lang="en-US" altLang="ko-KR" dirty="0"/>
              <a:t>Socket Client &lt;-&gt; Server</a:t>
            </a:r>
            <a:endParaRPr lang="ko-KR" altLang="en-US" dirty="0"/>
          </a:p>
        </p:txBody>
      </p:sp>
      <p:sp>
        <p:nvSpPr>
          <p:cNvPr id="4" name="TextBox 3">
            <a:extLst>
              <a:ext uri="{FF2B5EF4-FFF2-40B4-BE49-F238E27FC236}">
                <a16:creationId xmlns:a16="http://schemas.microsoft.com/office/drawing/2014/main" id="{A262CBCA-8B96-4844-A0C2-A1B03C997CEF}"/>
              </a:ext>
            </a:extLst>
          </p:cNvPr>
          <p:cNvSpPr txBox="1"/>
          <p:nvPr/>
        </p:nvSpPr>
        <p:spPr>
          <a:xfrm>
            <a:off x="6005113" y="1500263"/>
            <a:ext cx="6049669" cy="5201424"/>
          </a:xfrm>
          <a:prstGeom prst="rect">
            <a:avLst/>
          </a:prstGeom>
          <a:solidFill>
            <a:schemeClr val="accent1">
              <a:lumMod val="20000"/>
              <a:lumOff val="80000"/>
            </a:schemeClr>
          </a:solidFill>
        </p:spPr>
        <p:txBody>
          <a:bodyPr wrap="none" rtlCol="0">
            <a:spAutoFit/>
          </a:bodyPr>
          <a:lstStyle/>
          <a:p>
            <a:r>
              <a:rPr lang="en-US" altLang="ko-KR" sz="1600" dirty="0"/>
              <a:t>import socket</a:t>
            </a:r>
          </a:p>
          <a:p>
            <a:endParaRPr lang="en-US" altLang="ko-KR" sz="1600" dirty="0"/>
          </a:p>
          <a:p>
            <a:r>
              <a:rPr lang="en-US" altLang="ko-KR" sz="1600" dirty="0"/>
              <a:t>size = 1024</a:t>
            </a:r>
          </a:p>
          <a:p>
            <a:r>
              <a:rPr lang="en-US" altLang="ko-KR" sz="1600" dirty="0"/>
              <a:t>host = '' # all </a:t>
            </a:r>
            <a:r>
              <a:rPr lang="en-US" altLang="ko-KR" sz="1600" dirty="0" err="1"/>
              <a:t>ip</a:t>
            </a:r>
            <a:r>
              <a:rPr lang="en-US" altLang="ko-KR" sz="1600" dirty="0"/>
              <a:t> that I want to service</a:t>
            </a:r>
          </a:p>
          <a:p>
            <a:r>
              <a:rPr lang="en-US" altLang="ko-KR" sz="1600" dirty="0"/>
              <a:t>port = 8000</a:t>
            </a:r>
          </a:p>
          <a:p>
            <a:r>
              <a:rPr lang="en-US" altLang="ko-KR" sz="1600" dirty="0"/>
              <a:t>sock = </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sock.setsockopt</a:t>
            </a:r>
            <a:r>
              <a:rPr lang="en-US" altLang="ko-KR" sz="1600" dirty="0"/>
              <a:t>(</a:t>
            </a:r>
            <a:r>
              <a:rPr lang="en-US" altLang="ko-KR" sz="1600" dirty="0" err="1"/>
              <a:t>socket.SOL_SOCKET</a:t>
            </a:r>
            <a:r>
              <a:rPr lang="en-US" altLang="ko-KR" sz="1600" dirty="0"/>
              <a:t>, </a:t>
            </a:r>
            <a:r>
              <a:rPr lang="en-US" altLang="ko-KR" sz="1600" dirty="0" err="1"/>
              <a:t>socket.SO_REUSEADDR</a:t>
            </a:r>
            <a:r>
              <a:rPr lang="en-US" altLang="ko-KR" sz="1600" dirty="0"/>
              <a:t>, 1)</a:t>
            </a:r>
          </a:p>
          <a:p>
            <a:r>
              <a:rPr lang="en-US" altLang="ko-KR" sz="1600" dirty="0" err="1"/>
              <a:t>sock.bind</a:t>
            </a:r>
            <a:r>
              <a:rPr lang="en-US" altLang="ko-KR" sz="1600" dirty="0"/>
              <a:t>((host, port))</a:t>
            </a:r>
          </a:p>
          <a:p>
            <a:r>
              <a:rPr lang="en-US" altLang="ko-KR" sz="1600" dirty="0" err="1"/>
              <a:t>sock.listen</a:t>
            </a:r>
            <a:r>
              <a:rPr lang="en-US" altLang="ko-KR" sz="1600" dirty="0"/>
              <a:t>(5)</a:t>
            </a:r>
          </a:p>
          <a:p>
            <a:r>
              <a:rPr lang="en-US" altLang="ko-KR" sz="1600" dirty="0"/>
              <a:t>c, </a:t>
            </a:r>
            <a:r>
              <a:rPr lang="en-US" altLang="ko-KR" sz="1600" dirty="0" err="1"/>
              <a:t>addr</a:t>
            </a:r>
            <a:r>
              <a:rPr lang="en-US" altLang="ko-KR" sz="1600" dirty="0"/>
              <a:t> = </a:t>
            </a:r>
            <a:r>
              <a:rPr lang="en-US" altLang="ko-KR" sz="1600" dirty="0" err="1"/>
              <a:t>sock.accept</a:t>
            </a:r>
            <a:r>
              <a:rPr lang="en-US" altLang="ko-KR" sz="1600" dirty="0"/>
              <a:t>()</a:t>
            </a:r>
          </a:p>
          <a:p>
            <a:r>
              <a:rPr lang="en-US" altLang="ko-KR" sz="1600" dirty="0"/>
              <a:t>data = </a:t>
            </a:r>
            <a:r>
              <a:rPr lang="en-US" altLang="ko-KR" sz="1600" dirty="0" err="1"/>
              <a:t>c.recv</a:t>
            </a:r>
            <a:r>
              <a:rPr lang="en-US" altLang="ko-KR" sz="1600" dirty="0"/>
              <a:t>(size)</a:t>
            </a:r>
          </a:p>
          <a:p>
            <a:r>
              <a:rPr lang="en-US" altLang="ko-KR" sz="1600" dirty="0"/>
              <a:t>if data:</a:t>
            </a:r>
          </a:p>
          <a:p>
            <a:r>
              <a:rPr lang="en-US" altLang="ko-KR" sz="1600" dirty="0"/>
              <a:t>    f = open("receivedData.txt", ‘a')</a:t>
            </a:r>
          </a:p>
          <a:p>
            <a:r>
              <a:rPr lang="en-US" altLang="ko-KR" sz="1600" dirty="0"/>
              <a:t>    print("client </a:t>
            </a:r>
            <a:r>
              <a:rPr lang="en-US" altLang="ko-KR" sz="1600" dirty="0" err="1"/>
              <a:t>ip</a:t>
            </a:r>
            <a:r>
              <a:rPr lang="en-US" altLang="ko-KR" sz="1600" dirty="0"/>
              <a:t> ", </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p>
          <a:p>
            <a:r>
              <a:rPr lang="en-US" altLang="ko-KR" sz="1600" dirty="0"/>
              <a:t>    </a:t>
            </a:r>
            <a:r>
              <a:rPr lang="en-US" altLang="ko-KR" sz="1600" dirty="0" err="1"/>
              <a:t>f.write</a:t>
            </a:r>
            <a:r>
              <a:rPr lang="en-US" altLang="ko-KR" sz="1600" dirty="0"/>
              <a:t>(</a:t>
            </a:r>
            <a:r>
              <a:rPr lang="en-US" altLang="ko-KR" sz="1600" dirty="0" err="1"/>
              <a:t>data.decode</a:t>
            </a:r>
            <a:r>
              <a:rPr lang="en-US" altLang="ko-KR" sz="1600" dirty="0"/>
              <a:t>("utf-8"))</a:t>
            </a:r>
          </a:p>
          <a:p>
            <a:r>
              <a:rPr lang="en-US" altLang="ko-KR" sz="1600" dirty="0"/>
              <a:t>    </a:t>
            </a:r>
            <a:r>
              <a:rPr lang="en-US" altLang="ko-KR" sz="1600" dirty="0" err="1"/>
              <a:t>f.close</a:t>
            </a:r>
            <a:r>
              <a:rPr lang="en-US" altLang="ko-KR" sz="1600" dirty="0"/>
              <a:t>()</a:t>
            </a:r>
          </a:p>
          <a:p>
            <a:r>
              <a:rPr lang="en-US" altLang="ko-KR" sz="1600" dirty="0" err="1"/>
              <a:t>sock.close</a:t>
            </a:r>
            <a:r>
              <a:rPr lang="en-US" altLang="ko-KR" sz="1600" dirty="0"/>
              <a:t>()</a:t>
            </a:r>
          </a:p>
          <a:p>
            <a:endParaRPr lang="ko-KR" altLang="en-US" sz="1600" dirty="0"/>
          </a:p>
        </p:txBody>
      </p:sp>
      <p:sp>
        <p:nvSpPr>
          <p:cNvPr id="5" name="TextBox 4">
            <a:extLst>
              <a:ext uri="{FF2B5EF4-FFF2-40B4-BE49-F238E27FC236}">
                <a16:creationId xmlns:a16="http://schemas.microsoft.com/office/drawing/2014/main" id="{262D94EC-34D4-4773-B59A-C83DA6ABA003}"/>
              </a:ext>
            </a:extLst>
          </p:cNvPr>
          <p:cNvSpPr txBox="1"/>
          <p:nvPr/>
        </p:nvSpPr>
        <p:spPr>
          <a:xfrm>
            <a:off x="34213" y="3780234"/>
            <a:ext cx="5873339" cy="3077766"/>
          </a:xfrm>
          <a:prstGeom prst="rect">
            <a:avLst/>
          </a:prstGeom>
          <a:solidFill>
            <a:schemeClr val="accent1">
              <a:lumMod val="20000"/>
              <a:lumOff val="80000"/>
            </a:schemeClr>
          </a:solidFill>
        </p:spPr>
        <p:txBody>
          <a:bodyPr wrap="none" rtlCol="0">
            <a:spAutoFit/>
          </a:bodyPr>
          <a:lstStyle/>
          <a:p>
            <a:r>
              <a:rPr lang="en-US" altLang="ko-KR" sz="1600" dirty="0"/>
              <a:t>host='192.168.110.116'</a:t>
            </a:r>
          </a:p>
          <a:p>
            <a:r>
              <a:rPr lang="en-US" altLang="ko-KR" sz="1600" dirty="0" err="1"/>
              <a:t>mysock</a:t>
            </a:r>
            <a:r>
              <a:rPr lang="en-US" altLang="ko-KR" sz="1600" dirty="0"/>
              <a:t>=</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addr</a:t>
            </a:r>
            <a:r>
              <a:rPr lang="en-US" altLang="ko-KR" sz="1600" dirty="0"/>
              <a:t>=(host,8000)</a:t>
            </a:r>
          </a:p>
          <a:p>
            <a:r>
              <a:rPr lang="en-US" altLang="ko-KR" sz="1600" dirty="0" err="1"/>
              <a:t>mysock.connect</a:t>
            </a:r>
            <a:r>
              <a:rPr lang="en-US" altLang="ko-KR" sz="1600" dirty="0"/>
              <a:t>(</a:t>
            </a:r>
            <a:r>
              <a:rPr lang="en-US" altLang="ko-KR" sz="1600" dirty="0" err="1"/>
              <a:t>addr</a:t>
            </a:r>
            <a:r>
              <a:rPr lang="en-US" altLang="ko-KR" sz="1600" dirty="0"/>
              <a:t>)</a:t>
            </a:r>
          </a:p>
          <a:p>
            <a:endParaRPr lang="en-US" altLang="ko-KR" sz="1600" dirty="0"/>
          </a:p>
          <a:p>
            <a:r>
              <a:rPr lang="en-US" altLang="ko-KR" sz="1600" dirty="0"/>
              <a:t>try:</a:t>
            </a:r>
          </a:p>
          <a:p>
            <a:r>
              <a:rPr lang="en-US" altLang="ko-KR" sz="1600" dirty="0"/>
              <a:t>    msg=</a:t>
            </a:r>
            <a:r>
              <a:rPr lang="en-US" altLang="ko-KR" sz="1600" dirty="0" err="1"/>
              <a:t>b"This</a:t>
            </a:r>
            <a:r>
              <a:rPr lang="en-US" altLang="ko-KR" sz="1600" dirty="0"/>
              <a:t> is a test\n"</a:t>
            </a:r>
          </a:p>
          <a:p>
            <a:r>
              <a:rPr lang="en-US" altLang="ko-KR" sz="1600" dirty="0"/>
              <a:t>    </a:t>
            </a:r>
            <a:r>
              <a:rPr lang="en-US" altLang="ko-KR" sz="1600" dirty="0" err="1"/>
              <a:t>mysock.sendall</a:t>
            </a:r>
            <a:r>
              <a:rPr lang="en-US" altLang="ko-KR" sz="1600" dirty="0"/>
              <a:t>(msg)</a:t>
            </a:r>
          </a:p>
          <a:p>
            <a:r>
              <a:rPr lang="en-US" altLang="ko-KR" sz="1600" dirty="0"/>
              <a:t>except </a:t>
            </a:r>
            <a:r>
              <a:rPr lang="en-US" altLang="ko-KR" sz="1600" dirty="0" err="1"/>
              <a:t>socket.errno</a:t>
            </a:r>
            <a:r>
              <a:rPr lang="en-US" altLang="ko-KR" sz="1600" dirty="0"/>
              <a:t> as e:</a:t>
            </a:r>
          </a:p>
          <a:p>
            <a:r>
              <a:rPr lang="en-US" altLang="ko-KR" sz="1600" dirty="0"/>
              <a:t>    print("Socket error ", e)</a:t>
            </a:r>
          </a:p>
          <a:p>
            <a:r>
              <a:rPr lang="en-US" altLang="ko-KR" sz="1600" dirty="0"/>
              <a:t>finally:</a:t>
            </a:r>
          </a:p>
          <a:p>
            <a:r>
              <a:rPr lang="en-US" altLang="ko-KR" sz="1600" dirty="0"/>
              <a:t>    </a:t>
            </a:r>
            <a:r>
              <a:rPr lang="en-US" altLang="ko-KR" sz="1600" dirty="0" err="1"/>
              <a:t>mysock.close</a:t>
            </a:r>
            <a:r>
              <a:rPr lang="en-US" altLang="ko-KR" sz="1600" dirty="0"/>
              <a:t>()</a:t>
            </a:r>
            <a:endParaRPr lang="ko-KR" altLang="en-US" sz="1600" dirty="0"/>
          </a:p>
        </p:txBody>
      </p:sp>
      <p:sp>
        <p:nvSpPr>
          <p:cNvPr id="6" name="TextBox 5">
            <a:extLst>
              <a:ext uri="{FF2B5EF4-FFF2-40B4-BE49-F238E27FC236}">
                <a16:creationId xmlns:a16="http://schemas.microsoft.com/office/drawing/2014/main" id="{11FF97D6-C134-4E8C-93B1-15C07BB96937}"/>
              </a:ext>
            </a:extLst>
          </p:cNvPr>
          <p:cNvSpPr txBox="1"/>
          <p:nvPr/>
        </p:nvSpPr>
        <p:spPr>
          <a:xfrm>
            <a:off x="8561389" y="1270000"/>
            <a:ext cx="2412520" cy="369332"/>
          </a:xfrm>
          <a:prstGeom prst="rect">
            <a:avLst/>
          </a:prstGeom>
          <a:solidFill>
            <a:schemeClr val="accent1">
              <a:lumMod val="50000"/>
            </a:schemeClr>
          </a:solidFill>
        </p:spPr>
        <p:txBody>
          <a:bodyPr wrap="none" rtlCol="0">
            <a:spAutoFit/>
          </a:bodyPr>
          <a:lstStyle/>
          <a:p>
            <a:r>
              <a:rPr lang="en-US" altLang="ko-KR" dirty="0"/>
              <a:t>Server(sockServer.py)</a:t>
            </a:r>
            <a:endParaRPr lang="ko-KR" altLang="en-US" dirty="0"/>
          </a:p>
        </p:txBody>
      </p:sp>
      <p:sp>
        <p:nvSpPr>
          <p:cNvPr id="7" name="TextBox 6">
            <a:extLst>
              <a:ext uri="{FF2B5EF4-FFF2-40B4-BE49-F238E27FC236}">
                <a16:creationId xmlns:a16="http://schemas.microsoft.com/office/drawing/2014/main" id="{7CBCCC7E-C295-40AB-9483-3B1B5A2D5E35}"/>
              </a:ext>
            </a:extLst>
          </p:cNvPr>
          <p:cNvSpPr txBox="1"/>
          <p:nvPr/>
        </p:nvSpPr>
        <p:spPr>
          <a:xfrm>
            <a:off x="2603934" y="3550045"/>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spTree>
    <p:extLst>
      <p:ext uri="{BB962C8B-B14F-4D97-AF65-F5344CB8AC3E}">
        <p14:creationId xmlns:p14="http://schemas.microsoft.com/office/powerpoint/2010/main" val="3566148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4F55EE-DCC1-40FB-AEA4-EC3AF93469CD}"/>
              </a:ext>
            </a:extLst>
          </p:cNvPr>
          <p:cNvSpPr>
            <a:spLocks noGrp="1"/>
          </p:cNvSpPr>
          <p:nvPr>
            <p:ph type="title"/>
          </p:nvPr>
        </p:nvSpPr>
        <p:spPr/>
        <p:txBody>
          <a:bodyPr/>
          <a:lstStyle/>
          <a:p>
            <a:r>
              <a:rPr lang="en-US" altLang="ko-KR" dirty="0"/>
              <a:t>socket </a:t>
            </a:r>
            <a:r>
              <a:rPr lang="ko-KR" altLang="en-US" dirty="0"/>
              <a:t>접속 </a:t>
            </a:r>
            <a:r>
              <a:rPr lang="en-US" altLang="ko-KR" dirty="0"/>
              <a:t>#3</a:t>
            </a:r>
            <a:endParaRPr lang="ko-KR" altLang="en-US" dirty="0"/>
          </a:p>
        </p:txBody>
      </p:sp>
      <p:sp>
        <p:nvSpPr>
          <p:cNvPr id="3" name="내용 개체 틀 2">
            <a:extLst>
              <a:ext uri="{FF2B5EF4-FFF2-40B4-BE49-F238E27FC236}">
                <a16:creationId xmlns:a16="http://schemas.microsoft.com/office/drawing/2014/main" id="{8189681E-ECE8-4510-A9B6-44A44D4DBCE6}"/>
              </a:ext>
            </a:extLst>
          </p:cNvPr>
          <p:cNvSpPr>
            <a:spLocks noGrp="1"/>
          </p:cNvSpPr>
          <p:nvPr>
            <p:ph idx="1"/>
          </p:nvPr>
        </p:nvSpPr>
        <p:spPr/>
        <p:txBody>
          <a:bodyPr/>
          <a:lstStyle/>
          <a:p>
            <a:r>
              <a:rPr lang="en-US" altLang="ko-KR" dirty="0"/>
              <a:t>http</a:t>
            </a:r>
            <a:r>
              <a:rPr lang="ko-KR" altLang="en-US" dirty="0"/>
              <a:t> </a:t>
            </a:r>
            <a:r>
              <a:rPr lang="en-US" altLang="ko-KR" dirty="0"/>
              <a:t>get</a:t>
            </a:r>
            <a:r>
              <a:rPr lang="ko-KR" altLang="en-US" dirty="0"/>
              <a:t> 요청</a:t>
            </a:r>
          </a:p>
        </p:txBody>
      </p:sp>
      <p:pic>
        <p:nvPicPr>
          <p:cNvPr id="4" name="그림 3">
            <a:extLst>
              <a:ext uri="{FF2B5EF4-FFF2-40B4-BE49-F238E27FC236}">
                <a16:creationId xmlns:a16="http://schemas.microsoft.com/office/drawing/2014/main" id="{491B9048-04E7-4741-82C4-744C9A76851D}"/>
              </a:ext>
            </a:extLst>
          </p:cNvPr>
          <p:cNvPicPr>
            <a:picLocks noChangeAspect="1"/>
          </p:cNvPicPr>
          <p:nvPr/>
        </p:nvPicPr>
        <p:blipFill>
          <a:blip r:embed="rId2"/>
          <a:stretch>
            <a:fillRect/>
          </a:stretch>
        </p:blipFill>
        <p:spPr>
          <a:xfrm>
            <a:off x="4975668" y="1543512"/>
            <a:ext cx="6657975" cy="5114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D530156-1C8A-4337-B0CD-ACF59CBCF312}"/>
              </a:ext>
            </a:extLst>
          </p:cNvPr>
          <p:cNvSpPr txBox="1"/>
          <p:nvPr/>
        </p:nvSpPr>
        <p:spPr>
          <a:xfrm>
            <a:off x="7502023" y="1324301"/>
            <a:ext cx="2743059" cy="369332"/>
          </a:xfrm>
          <a:prstGeom prst="rect">
            <a:avLst/>
          </a:prstGeom>
          <a:solidFill>
            <a:schemeClr val="accent1">
              <a:lumMod val="50000"/>
            </a:schemeClr>
          </a:solidFill>
        </p:spPr>
        <p:txBody>
          <a:bodyPr wrap="none" rtlCol="0">
            <a:spAutoFit/>
          </a:bodyPr>
          <a:lstStyle/>
          <a:p>
            <a:r>
              <a:rPr lang="en-US" altLang="ko-KR" dirty="0"/>
              <a:t>Server(sockHttpGet1.py)</a:t>
            </a:r>
            <a:endParaRPr lang="ko-KR" altLang="en-US" dirty="0"/>
          </a:p>
        </p:txBody>
      </p:sp>
    </p:spTree>
    <p:extLst>
      <p:ext uri="{BB962C8B-B14F-4D97-AF65-F5344CB8AC3E}">
        <p14:creationId xmlns:p14="http://schemas.microsoft.com/office/powerpoint/2010/main" val="3995813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1BD514-0FEF-4072-AFC0-4786943833D5}"/>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A13BD1BA-7F0F-4EE0-B820-CD92216CD94F}"/>
              </a:ext>
            </a:extLst>
          </p:cNvPr>
          <p:cNvSpPr>
            <a:spLocks noGrp="1"/>
          </p:cNvSpPr>
          <p:nvPr>
            <p:ph idx="1"/>
          </p:nvPr>
        </p:nvSpPr>
        <p:spPr>
          <a:xfrm>
            <a:off x="677334" y="1240641"/>
            <a:ext cx="8596668" cy="3880773"/>
          </a:xfrm>
        </p:spPr>
        <p:txBody>
          <a:bodyPr/>
          <a:lstStyle/>
          <a:p>
            <a:r>
              <a:rPr lang="en-US" altLang="ko-KR" dirty="0"/>
              <a:t>http</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EB35B2D-3885-40B4-9A04-B7ED1112C644}"/>
              </a:ext>
            </a:extLst>
          </p:cNvPr>
          <p:cNvPicPr>
            <a:picLocks noChangeAspect="1"/>
          </p:cNvPicPr>
          <p:nvPr/>
        </p:nvPicPr>
        <p:blipFill>
          <a:blip r:embed="rId2"/>
          <a:stretch>
            <a:fillRect/>
          </a:stretch>
        </p:blipFill>
        <p:spPr>
          <a:xfrm>
            <a:off x="577938" y="2240161"/>
            <a:ext cx="5258041" cy="400823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D13F799-4763-4A81-A457-D3184DA2FF67}"/>
              </a:ext>
            </a:extLst>
          </p:cNvPr>
          <p:cNvSpPr txBox="1"/>
          <p:nvPr/>
        </p:nvSpPr>
        <p:spPr>
          <a:xfrm>
            <a:off x="6256927" y="1453346"/>
            <a:ext cx="5593134" cy="954107"/>
          </a:xfrm>
          <a:prstGeom prst="rect">
            <a:avLst/>
          </a:prstGeom>
          <a:solidFill>
            <a:schemeClr val="accent1">
              <a:lumMod val="20000"/>
              <a:lumOff val="80000"/>
            </a:schemeClr>
          </a:solidFill>
        </p:spPr>
        <p:txBody>
          <a:bodyPr wrap="none" rtlCol="0">
            <a:spAutoFit/>
          </a:bodyPr>
          <a:lstStyle/>
          <a:p>
            <a:r>
              <a:rPr lang="en-US" altLang="ko-KR" sz="1400" dirty="0"/>
              <a:t>[root@server06 temp]# python -m </a:t>
            </a:r>
            <a:r>
              <a:rPr lang="en-US" altLang="ko-KR" sz="1400" dirty="0" err="1"/>
              <a:t>http.server</a:t>
            </a:r>
            <a:r>
              <a:rPr lang="en-US" altLang="ko-KR" sz="1400" dirty="0"/>
              <a:t> 8080</a:t>
            </a:r>
          </a:p>
          <a:p>
            <a:r>
              <a:rPr lang="en-US" altLang="ko-KR" sz="1400" dirty="0"/>
              <a:t>Serving HTTP on 0.0.0.0 port 8080 (http://0.0.0.0:8080/) ...</a:t>
            </a:r>
          </a:p>
          <a:p>
            <a:r>
              <a:rPr lang="en-US" altLang="ko-KR" sz="1400" dirty="0"/>
              <a:t>192.168.110.30 - - [03/May/2018 16:52:22] "GET / HTTP/1.1" 200 -</a:t>
            </a:r>
          </a:p>
          <a:p>
            <a:endParaRPr lang="ko-KR" altLang="en-US" sz="1400" dirty="0"/>
          </a:p>
        </p:txBody>
      </p:sp>
      <p:sp>
        <p:nvSpPr>
          <p:cNvPr id="6" name="TextBox 5">
            <a:extLst>
              <a:ext uri="{FF2B5EF4-FFF2-40B4-BE49-F238E27FC236}">
                <a16:creationId xmlns:a16="http://schemas.microsoft.com/office/drawing/2014/main" id="{BCF2C787-9C3F-48F3-ACCE-52659D3F748A}"/>
              </a:ext>
            </a:extLst>
          </p:cNvPr>
          <p:cNvSpPr txBox="1"/>
          <p:nvPr/>
        </p:nvSpPr>
        <p:spPr>
          <a:xfrm>
            <a:off x="8853053" y="1085334"/>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3996BA11-5D86-470D-8731-6F9E13882CC9}"/>
              </a:ext>
            </a:extLst>
          </p:cNvPr>
          <p:cNvSpPr txBox="1"/>
          <p:nvPr/>
        </p:nvSpPr>
        <p:spPr>
          <a:xfrm>
            <a:off x="1598885" y="1870829"/>
            <a:ext cx="2701381" cy="369332"/>
          </a:xfrm>
          <a:prstGeom prst="rect">
            <a:avLst/>
          </a:prstGeom>
          <a:solidFill>
            <a:schemeClr val="accent1">
              <a:lumMod val="50000"/>
            </a:schemeClr>
          </a:solidFill>
        </p:spPr>
        <p:txBody>
          <a:bodyPr wrap="none" rtlCol="0">
            <a:spAutoFit/>
          </a:bodyPr>
          <a:lstStyle/>
          <a:p>
            <a:r>
              <a:rPr lang="en-US" altLang="ko-KR" dirty="0"/>
              <a:t>Client(sockHttpGet2.py)</a:t>
            </a:r>
            <a:endParaRPr lang="ko-KR" altLang="en-US" dirty="0"/>
          </a:p>
        </p:txBody>
      </p:sp>
      <p:sp>
        <p:nvSpPr>
          <p:cNvPr id="8" name="TextBox 7">
            <a:extLst>
              <a:ext uri="{FF2B5EF4-FFF2-40B4-BE49-F238E27FC236}">
                <a16:creationId xmlns:a16="http://schemas.microsoft.com/office/drawing/2014/main" id="{04AE5F5C-5155-4AA7-8CF4-64BEE80E6D55}"/>
              </a:ext>
            </a:extLst>
          </p:cNvPr>
          <p:cNvSpPr txBox="1"/>
          <p:nvPr/>
        </p:nvSpPr>
        <p:spPr>
          <a:xfrm>
            <a:off x="577938" y="6427356"/>
            <a:ext cx="10716395" cy="261610"/>
          </a:xfrm>
          <a:prstGeom prst="rect">
            <a:avLst/>
          </a:prstGeom>
          <a:solidFill>
            <a:schemeClr val="accent1">
              <a:lumMod val="20000"/>
              <a:lumOff val="80000"/>
            </a:schemeClr>
          </a:solidFill>
        </p:spPr>
        <p:txBody>
          <a:bodyPr wrap="none" rtlCol="0">
            <a:spAutoFit/>
          </a:bodyPr>
          <a:lstStyle/>
          <a:p>
            <a:r>
              <a:rPr lang="en-US" altLang="ko-KR" sz="1100" dirty="0"/>
              <a:t>['HTTP/1.0 200 OK', 'Server: </a:t>
            </a:r>
            <a:r>
              <a:rPr lang="en-US" altLang="ko-KR" sz="1100" dirty="0" err="1"/>
              <a:t>SimpleHTTP</a:t>
            </a:r>
            <a:r>
              <a:rPr lang="en-US" altLang="ko-KR" sz="1100" dirty="0"/>
              <a:t>/0.6 Python/3.6.4', 'Date: Thu, 03 May 2018 08:12:18 GMT', 'Content-type: text/html; charset=utf-8', 'Content-Length: 483', '']</a:t>
            </a:r>
            <a:endParaRPr lang="ko-KR" altLang="en-US" sz="1100" dirty="0"/>
          </a:p>
        </p:txBody>
      </p:sp>
    </p:spTree>
    <p:extLst>
      <p:ext uri="{BB962C8B-B14F-4D97-AF65-F5344CB8AC3E}">
        <p14:creationId xmlns:p14="http://schemas.microsoft.com/office/powerpoint/2010/main" val="2836332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E9F1F7-EB47-4365-9E5D-7A15D44722DC}"/>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F74EC875-60B2-4F2E-BA2A-05D00C401B53}"/>
              </a:ext>
            </a:extLst>
          </p:cNvPr>
          <p:cNvSpPr>
            <a:spLocks noGrp="1"/>
          </p:cNvSpPr>
          <p:nvPr>
            <p:ph idx="1"/>
          </p:nvPr>
        </p:nvSpPr>
        <p:spPr/>
        <p:txBody>
          <a:bodyPr/>
          <a:lstStyle/>
          <a:p>
            <a:r>
              <a:rPr lang="en-US" altLang="ko-KR" dirty="0"/>
              <a:t>https</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76FAF6C-BFD7-42DD-81DC-AD346F777947}"/>
              </a:ext>
            </a:extLst>
          </p:cNvPr>
          <p:cNvPicPr>
            <a:picLocks noChangeAspect="1"/>
          </p:cNvPicPr>
          <p:nvPr/>
        </p:nvPicPr>
        <p:blipFill>
          <a:blip r:embed="rId2"/>
          <a:stretch>
            <a:fillRect/>
          </a:stretch>
        </p:blipFill>
        <p:spPr>
          <a:xfrm>
            <a:off x="184826" y="2637302"/>
            <a:ext cx="12192000" cy="399585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337D269-4FD1-4D6E-80EE-8875FA4FAEB1}"/>
              </a:ext>
            </a:extLst>
          </p:cNvPr>
          <p:cNvSpPr txBox="1"/>
          <p:nvPr/>
        </p:nvSpPr>
        <p:spPr>
          <a:xfrm>
            <a:off x="4884167" y="2452636"/>
            <a:ext cx="2714205" cy="369332"/>
          </a:xfrm>
          <a:prstGeom prst="rect">
            <a:avLst/>
          </a:prstGeom>
          <a:solidFill>
            <a:schemeClr val="accent1">
              <a:lumMod val="50000"/>
            </a:schemeClr>
          </a:solidFill>
        </p:spPr>
        <p:txBody>
          <a:bodyPr wrap="none" rtlCol="0">
            <a:spAutoFit/>
          </a:bodyPr>
          <a:lstStyle/>
          <a:p>
            <a:r>
              <a:rPr lang="en-US" altLang="ko-KR" dirty="0"/>
              <a:t>Server(sockHttpsGet.py)</a:t>
            </a:r>
            <a:endParaRPr lang="ko-KR" altLang="en-US" dirty="0"/>
          </a:p>
        </p:txBody>
      </p:sp>
    </p:spTree>
    <p:extLst>
      <p:ext uri="{BB962C8B-B14F-4D97-AF65-F5344CB8AC3E}">
        <p14:creationId xmlns:p14="http://schemas.microsoft.com/office/powerpoint/2010/main" val="30994246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52075C-C331-479F-A8EF-F866D0946E21}"/>
              </a:ext>
            </a:extLst>
          </p:cNvPr>
          <p:cNvSpPr>
            <a:spLocks noGrp="1"/>
          </p:cNvSpPr>
          <p:nvPr>
            <p:ph type="title"/>
          </p:nvPr>
        </p:nvSpPr>
        <p:spPr/>
        <p:txBody>
          <a:bodyPr/>
          <a:lstStyle/>
          <a:p>
            <a:r>
              <a:rPr lang="en-US" altLang="ko-KR" dirty="0" err="1"/>
              <a:t>simpleHttp</a:t>
            </a:r>
            <a:endParaRPr lang="ko-KR" altLang="en-US" dirty="0"/>
          </a:p>
        </p:txBody>
      </p:sp>
      <p:sp>
        <p:nvSpPr>
          <p:cNvPr id="3" name="내용 개체 틀 2">
            <a:extLst>
              <a:ext uri="{FF2B5EF4-FFF2-40B4-BE49-F238E27FC236}">
                <a16:creationId xmlns:a16="http://schemas.microsoft.com/office/drawing/2014/main" id="{0FCBF9F4-0224-49A1-92B5-92D869D1A186}"/>
              </a:ext>
            </a:extLst>
          </p:cNvPr>
          <p:cNvSpPr>
            <a:spLocks noGrp="1"/>
          </p:cNvSpPr>
          <p:nvPr>
            <p:ph idx="1"/>
          </p:nvPr>
        </p:nvSpPr>
        <p:spPr/>
        <p:txBody>
          <a:bodyPr/>
          <a:lstStyle/>
          <a:p>
            <a:r>
              <a:rPr lang="en-US" altLang="ko-KR" dirty="0"/>
              <a:t>Http request</a:t>
            </a:r>
            <a:r>
              <a:rPr lang="ko-KR" altLang="en-US" dirty="0"/>
              <a:t> </a:t>
            </a:r>
            <a:r>
              <a:rPr lang="en-US" altLang="ko-KR" dirty="0"/>
              <a:t>using</a:t>
            </a:r>
            <a:r>
              <a:rPr lang="ko-KR" altLang="en-US" dirty="0"/>
              <a:t> </a:t>
            </a:r>
            <a:r>
              <a:rPr lang="en-US" altLang="ko-KR" dirty="0" err="1"/>
              <a:t>http.client</a:t>
            </a:r>
            <a:r>
              <a:rPr lang="ko-KR" altLang="en-US" dirty="0"/>
              <a:t> </a:t>
            </a:r>
            <a:r>
              <a:rPr lang="en-US" altLang="ko-KR" dirty="0"/>
              <a:t>or</a:t>
            </a:r>
            <a:r>
              <a:rPr lang="ko-KR" altLang="en-US" dirty="0"/>
              <a:t> </a:t>
            </a:r>
            <a:r>
              <a:rPr lang="en-US" altLang="ko-KR" dirty="0"/>
              <a:t>requests</a:t>
            </a:r>
            <a:r>
              <a:rPr lang="ko-KR" altLang="en-US" dirty="0"/>
              <a:t> </a:t>
            </a:r>
            <a:r>
              <a:rPr lang="en-US" altLang="ko-KR" dirty="0"/>
              <a:t>library</a:t>
            </a:r>
            <a:endParaRPr lang="ko-KR" altLang="en-US" dirty="0"/>
          </a:p>
        </p:txBody>
      </p:sp>
      <p:pic>
        <p:nvPicPr>
          <p:cNvPr id="4" name="그림 3">
            <a:extLst>
              <a:ext uri="{FF2B5EF4-FFF2-40B4-BE49-F238E27FC236}">
                <a16:creationId xmlns:a16="http://schemas.microsoft.com/office/drawing/2014/main" id="{1055DD05-FC8E-4E8E-8BD2-48B841A27427}"/>
              </a:ext>
            </a:extLst>
          </p:cNvPr>
          <p:cNvPicPr>
            <a:picLocks noChangeAspect="1"/>
          </p:cNvPicPr>
          <p:nvPr/>
        </p:nvPicPr>
        <p:blipFill>
          <a:blip r:embed="rId2"/>
          <a:stretch>
            <a:fillRect/>
          </a:stretch>
        </p:blipFill>
        <p:spPr>
          <a:xfrm>
            <a:off x="677334" y="2796541"/>
            <a:ext cx="5791200" cy="29622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F0D6B98-4C2A-4CCC-B8DF-42BFB71EC97A}"/>
              </a:ext>
            </a:extLst>
          </p:cNvPr>
          <p:cNvSpPr txBox="1"/>
          <p:nvPr/>
        </p:nvSpPr>
        <p:spPr>
          <a:xfrm>
            <a:off x="7099368" y="2796541"/>
            <a:ext cx="4349268" cy="2308324"/>
          </a:xfrm>
          <a:prstGeom prst="rect">
            <a:avLst/>
          </a:prstGeom>
          <a:solidFill>
            <a:schemeClr val="accent1">
              <a:lumMod val="20000"/>
              <a:lumOff val="80000"/>
            </a:schemeClr>
          </a:solidFill>
        </p:spPr>
        <p:txBody>
          <a:bodyPr wrap="none" rtlCol="0">
            <a:spAutoFit/>
          </a:bodyPr>
          <a:lstStyle/>
          <a:p>
            <a:r>
              <a:rPr lang="en-US" altLang="ko-KR" dirty="0"/>
              <a:t>import requests</a:t>
            </a:r>
          </a:p>
          <a:p>
            <a:endParaRPr lang="en-US" altLang="ko-KR" dirty="0"/>
          </a:p>
          <a:p>
            <a:r>
              <a:rPr lang="en-US" altLang="ko-KR" dirty="0" err="1"/>
              <a:t>baseUrl</a:t>
            </a:r>
            <a:r>
              <a:rPr lang="en-US" altLang="ko-KR" dirty="0"/>
              <a:t> = 'http://192.168.110.116:8080'</a:t>
            </a:r>
          </a:p>
          <a:p>
            <a:endParaRPr lang="en-US" altLang="ko-KR" dirty="0"/>
          </a:p>
          <a:p>
            <a:r>
              <a:rPr lang="en-US" altLang="ko-KR" dirty="0"/>
              <a:t>r = </a:t>
            </a:r>
            <a:r>
              <a:rPr lang="en-US" altLang="ko-KR" dirty="0" err="1"/>
              <a:t>requests.get</a:t>
            </a:r>
            <a:r>
              <a:rPr lang="en-US" altLang="ko-KR" dirty="0"/>
              <a:t>(</a:t>
            </a:r>
            <a:r>
              <a:rPr lang="en-US" altLang="ko-KR" dirty="0" err="1"/>
              <a:t>baseUrl</a:t>
            </a:r>
            <a:r>
              <a:rPr lang="en-US" altLang="ko-KR" dirty="0"/>
              <a:t>)</a:t>
            </a:r>
          </a:p>
          <a:p>
            <a:r>
              <a:rPr lang="en-US" altLang="ko-KR" dirty="0"/>
              <a:t>print(r)</a:t>
            </a:r>
          </a:p>
          <a:p>
            <a:r>
              <a:rPr lang="en-US" altLang="ko-KR" dirty="0"/>
              <a:t>print(</a:t>
            </a:r>
            <a:r>
              <a:rPr lang="en-US" altLang="ko-KR" dirty="0" err="1"/>
              <a:t>r.status_code</a:t>
            </a:r>
            <a:r>
              <a:rPr lang="en-US" altLang="ko-KR" dirty="0"/>
              <a:t>)</a:t>
            </a:r>
          </a:p>
          <a:p>
            <a:endParaRPr lang="ko-KR" altLang="en-US" dirty="0"/>
          </a:p>
        </p:txBody>
      </p:sp>
      <p:sp>
        <p:nvSpPr>
          <p:cNvPr id="6" name="TextBox 5">
            <a:extLst>
              <a:ext uri="{FF2B5EF4-FFF2-40B4-BE49-F238E27FC236}">
                <a16:creationId xmlns:a16="http://schemas.microsoft.com/office/drawing/2014/main" id="{F700B458-D4F4-4417-8349-CA011F8EF8B6}"/>
              </a:ext>
            </a:extLst>
          </p:cNvPr>
          <p:cNvSpPr txBox="1"/>
          <p:nvPr/>
        </p:nvSpPr>
        <p:spPr>
          <a:xfrm>
            <a:off x="2917998" y="2611875"/>
            <a:ext cx="1688091" cy="369332"/>
          </a:xfrm>
          <a:prstGeom prst="rect">
            <a:avLst/>
          </a:prstGeom>
          <a:solidFill>
            <a:schemeClr val="accent1">
              <a:lumMod val="50000"/>
            </a:schemeClr>
          </a:solidFill>
        </p:spPr>
        <p:txBody>
          <a:bodyPr wrap="none" rtlCol="0">
            <a:spAutoFit/>
          </a:bodyPr>
          <a:lstStyle/>
          <a:p>
            <a:r>
              <a:rPr lang="en-US" altLang="ko-KR" dirty="0"/>
              <a:t>simpleHTTP.py</a:t>
            </a:r>
            <a:endParaRPr lang="ko-KR" altLang="en-US" dirty="0"/>
          </a:p>
        </p:txBody>
      </p:sp>
      <p:sp>
        <p:nvSpPr>
          <p:cNvPr id="7" name="TextBox 6">
            <a:extLst>
              <a:ext uri="{FF2B5EF4-FFF2-40B4-BE49-F238E27FC236}">
                <a16:creationId xmlns:a16="http://schemas.microsoft.com/office/drawing/2014/main" id="{DD6D2789-8F61-404D-9BE8-3649BD0CE540}"/>
              </a:ext>
            </a:extLst>
          </p:cNvPr>
          <p:cNvSpPr txBox="1"/>
          <p:nvPr/>
        </p:nvSpPr>
        <p:spPr>
          <a:xfrm>
            <a:off x="8841409" y="2635236"/>
            <a:ext cx="1755609" cy="369332"/>
          </a:xfrm>
          <a:prstGeom prst="rect">
            <a:avLst/>
          </a:prstGeom>
          <a:solidFill>
            <a:schemeClr val="accent1">
              <a:lumMod val="50000"/>
            </a:schemeClr>
          </a:solidFill>
        </p:spPr>
        <p:txBody>
          <a:bodyPr wrap="none" rtlCol="0">
            <a:spAutoFit/>
          </a:bodyPr>
          <a:lstStyle/>
          <a:p>
            <a:r>
              <a:rPr lang="en-US" altLang="ko-KR" dirty="0"/>
              <a:t>requestHttp.py</a:t>
            </a:r>
            <a:endParaRPr lang="ko-KR" altLang="en-US" dirty="0"/>
          </a:p>
        </p:txBody>
      </p:sp>
    </p:spTree>
    <p:extLst>
      <p:ext uri="{BB962C8B-B14F-4D97-AF65-F5344CB8AC3E}">
        <p14:creationId xmlns:p14="http://schemas.microsoft.com/office/powerpoint/2010/main" val="320057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8F4CF0-A83B-4A5F-A40B-32A55130CB5B}"/>
              </a:ext>
            </a:extLst>
          </p:cNvPr>
          <p:cNvSpPr>
            <a:spLocks noGrp="1"/>
          </p:cNvSpPr>
          <p:nvPr>
            <p:ph type="title"/>
          </p:nvPr>
        </p:nvSpPr>
        <p:spPr>
          <a:xfrm>
            <a:off x="677334" y="388707"/>
            <a:ext cx="8596668" cy="1320800"/>
          </a:xfrm>
        </p:spPr>
        <p:txBody>
          <a:bodyPr/>
          <a:lstStyle/>
          <a:p>
            <a:r>
              <a:rPr lang="en-US" altLang="ko-KR" dirty="0"/>
              <a:t>capturing packets</a:t>
            </a:r>
            <a:endParaRPr lang="ko-KR" altLang="en-US" dirty="0"/>
          </a:p>
        </p:txBody>
      </p:sp>
      <p:sp>
        <p:nvSpPr>
          <p:cNvPr id="3" name="내용 개체 틀 2">
            <a:extLst>
              <a:ext uri="{FF2B5EF4-FFF2-40B4-BE49-F238E27FC236}">
                <a16:creationId xmlns:a16="http://schemas.microsoft.com/office/drawing/2014/main" id="{F848C23A-5267-417E-AC28-2C949FA2DB6C}"/>
              </a:ext>
            </a:extLst>
          </p:cNvPr>
          <p:cNvSpPr>
            <a:spLocks noGrp="1"/>
          </p:cNvSpPr>
          <p:nvPr>
            <p:ph idx="1"/>
          </p:nvPr>
        </p:nvSpPr>
        <p:spPr>
          <a:xfrm>
            <a:off x="677334" y="1488613"/>
            <a:ext cx="8596668" cy="3880773"/>
          </a:xfrm>
        </p:spPr>
        <p:txBody>
          <a:bodyPr/>
          <a:lstStyle/>
          <a:p>
            <a:r>
              <a:rPr lang="en-US" altLang="ko-KR" dirty="0" err="1"/>
              <a:t>scapy</a:t>
            </a:r>
            <a:r>
              <a:rPr lang="en-US" altLang="ko-KR" dirty="0"/>
              <a:t> </a:t>
            </a:r>
            <a:r>
              <a:rPr lang="ko-KR" altLang="en-US" dirty="0"/>
              <a:t>설치 </a:t>
            </a:r>
            <a:r>
              <a:rPr lang="en-US" altLang="ko-KR" dirty="0"/>
              <a:t>: https://pypi.org/project/scapy/</a:t>
            </a:r>
            <a:endParaRPr lang="ko-KR" altLang="en-US" dirty="0"/>
          </a:p>
        </p:txBody>
      </p:sp>
      <p:sp>
        <p:nvSpPr>
          <p:cNvPr id="4" name="TextBox 3">
            <a:extLst>
              <a:ext uri="{FF2B5EF4-FFF2-40B4-BE49-F238E27FC236}">
                <a16:creationId xmlns:a16="http://schemas.microsoft.com/office/drawing/2014/main" id="{B8F61EFB-A25E-41C9-9CF5-C3DBDEEDF463}"/>
              </a:ext>
            </a:extLst>
          </p:cNvPr>
          <p:cNvSpPr txBox="1"/>
          <p:nvPr/>
        </p:nvSpPr>
        <p:spPr>
          <a:xfrm>
            <a:off x="677334" y="2662981"/>
            <a:ext cx="7633821" cy="2031325"/>
          </a:xfrm>
          <a:prstGeom prst="rect">
            <a:avLst/>
          </a:prstGeom>
          <a:solidFill>
            <a:schemeClr val="accent1">
              <a:lumMod val="20000"/>
              <a:lumOff val="80000"/>
            </a:schemeClr>
          </a:solidFill>
        </p:spPr>
        <p:txBody>
          <a:bodyPr wrap="none" rtlCol="0">
            <a:spAutoFit/>
          </a:bodyPr>
          <a:lstStyle/>
          <a:p>
            <a:r>
              <a:rPr lang="en-US" altLang="ko-KR" dirty="0"/>
              <a:t>from </a:t>
            </a:r>
            <a:r>
              <a:rPr lang="en-US" altLang="ko-KR" dirty="0" err="1"/>
              <a:t>scapy.all</a:t>
            </a:r>
            <a:r>
              <a:rPr lang="en-US" altLang="ko-KR" dirty="0"/>
              <a:t> import *</a:t>
            </a:r>
          </a:p>
          <a:p>
            <a:endParaRPr lang="en-US" altLang="ko-KR" dirty="0"/>
          </a:p>
          <a:p>
            <a:r>
              <a:rPr lang="en-US" altLang="ko-KR" dirty="0"/>
              <a:t>def </a:t>
            </a:r>
            <a:r>
              <a:rPr lang="en-US" altLang="ko-KR" dirty="0" err="1"/>
              <a:t>pkt_callback</a:t>
            </a:r>
            <a:r>
              <a:rPr lang="en-US" altLang="ko-KR" dirty="0"/>
              <a:t>(pkt):</a:t>
            </a:r>
          </a:p>
          <a:p>
            <a:r>
              <a:rPr lang="en-US" altLang="ko-KR" dirty="0"/>
              <a:t>    </a:t>
            </a:r>
            <a:r>
              <a:rPr lang="en-US" altLang="ko-KR" dirty="0" err="1"/>
              <a:t>pkt.show</a:t>
            </a:r>
            <a:r>
              <a:rPr lang="en-US" altLang="ko-KR" dirty="0"/>
              <a:t>() # debug statement</a:t>
            </a:r>
          </a:p>
          <a:p>
            <a:endParaRPr lang="en-US" altLang="ko-KR" dirty="0"/>
          </a:p>
          <a:p>
            <a:r>
              <a:rPr lang="en-US" altLang="ko-KR" dirty="0"/>
              <a:t>sniff(</a:t>
            </a:r>
            <a:r>
              <a:rPr lang="en-US" altLang="ko-KR" dirty="0" err="1"/>
              <a:t>iface</a:t>
            </a:r>
            <a:r>
              <a:rPr lang="en-US" altLang="ko-KR" dirty="0"/>
              <a:t>="ens3f0", prn = lambda x: </a:t>
            </a:r>
            <a:r>
              <a:rPr lang="en-US" altLang="ko-KR" dirty="0" err="1"/>
              <a:t>x.summary</a:t>
            </a:r>
            <a:r>
              <a:rPr lang="en-US" altLang="ko-KR" dirty="0"/>
              <a:t>(), filter="</a:t>
            </a:r>
            <a:r>
              <a:rPr lang="en-US" altLang="ko-KR" dirty="0" err="1"/>
              <a:t>tcp</a:t>
            </a:r>
            <a:r>
              <a:rPr lang="en-US" altLang="ko-KR" dirty="0"/>
              <a:t>", store=0)</a:t>
            </a:r>
          </a:p>
          <a:p>
            <a:endParaRPr lang="ko-KR" altLang="en-US" dirty="0"/>
          </a:p>
        </p:txBody>
      </p:sp>
      <p:sp>
        <p:nvSpPr>
          <p:cNvPr id="5" name="TextBox 4">
            <a:extLst>
              <a:ext uri="{FF2B5EF4-FFF2-40B4-BE49-F238E27FC236}">
                <a16:creationId xmlns:a16="http://schemas.microsoft.com/office/drawing/2014/main" id="{761D120D-820C-434B-B8E8-1681E13147D7}"/>
              </a:ext>
            </a:extLst>
          </p:cNvPr>
          <p:cNvSpPr txBox="1"/>
          <p:nvPr/>
        </p:nvSpPr>
        <p:spPr>
          <a:xfrm>
            <a:off x="3670941" y="2384587"/>
            <a:ext cx="1646605" cy="369332"/>
          </a:xfrm>
          <a:prstGeom prst="rect">
            <a:avLst/>
          </a:prstGeom>
          <a:solidFill>
            <a:schemeClr val="accent1">
              <a:lumMod val="50000"/>
            </a:schemeClr>
          </a:solidFill>
        </p:spPr>
        <p:txBody>
          <a:bodyPr wrap="none" rtlCol="0">
            <a:spAutoFit/>
          </a:bodyPr>
          <a:lstStyle/>
          <a:p>
            <a:r>
              <a:rPr lang="en-US" altLang="ko-KR" dirty="0"/>
              <a:t>capturePkt.py</a:t>
            </a:r>
            <a:endParaRPr lang="ko-KR" altLang="en-US" dirty="0"/>
          </a:p>
        </p:txBody>
      </p:sp>
      <p:sp>
        <p:nvSpPr>
          <p:cNvPr id="6" name="TextBox 5">
            <a:extLst>
              <a:ext uri="{FF2B5EF4-FFF2-40B4-BE49-F238E27FC236}">
                <a16:creationId xmlns:a16="http://schemas.microsoft.com/office/drawing/2014/main" id="{2DE15206-F0FE-4224-BDF0-9F5E9AEDBA22}"/>
              </a:ext>
            </a:extLst>
          </p:cNvPr>
          <p:cNvSpPr txBox="1"/>
          <p:nvPr/>
        </p:nvSpPr>
        <p:spPr>
          <a:xfrm>
            <a:off x="7199155" y="2740976"/>
            <a:ext cx="4862228" cy="1277273"/>
          </a:xfrm>
          <a:prstGeom prst="rect">
            <a:avLst/>
          </a:prstGeom>
          <a:solidFill>
            <a:schemeClr val="accent1">
              <a:lumMod val="20000"/>
              <a:lumOff val="80000"/>
            </a:schemeClr>
          </a:solidFill>
          <a:ln>
            <a:solidFill>
              <a:schemeClr val="tx1"/>
            </a:solidFill>
          </a:ln>
        </p:spPr>
        <p:txBody>
          <a:bodyPr wrap="none" rtlCol="0">
            <a:spAutoFit/>
          </a:bodyPr>
          <a:lstStyle/>
          <a:p>
            <a:r>
              <a:rPr lang="en-US" altLang="ko-KR" sz="1100" dirty="0"/>
              <a:t>Ether / IP / TCP 192.168.110.116:ssh &gt; 192.168.110.30:50996 PA / Raw</a:t>
            </a:r>
          </a:p>
          <a:p>
            <a:r>
              <a:rPr lang="en-US" altLang="ko-KR" sz="1100" dirty="0"/>
              <a:t>Ether / IP / TCP 192.168.110.116:ssh &gt; 192.168.110.30:50996 PA / Raw</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192.168.110.116:ssh &gt; 192.168.110.30:50996 PA / Raw</a:t>
            </a:r>
          </a:p>
          <a:p>
            <a:r>
              <a:rPr lang="en-US" altLang="ko-KR" sz="1100" dirty="0"/>
              <a:t>…</a:t>
            </a:r>
          </a:p>
        </p:txBody>
      </p:sp>
    </p:spTree>
    <p:extLst>
      <p:ext uri="{BB962C8B-B14F-4D97-AF65-F5344CB8AC3E}">
        <p14:creationId xmlns:p14="http://schemas.microsoft.com/office/powerpoint/2010/main" val="217277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3F230A-4CF7-4A19-90B2-3B31FE772A03}"/>
              </a:ext>
            </a:extLst>
          </p:cNvPr>
          <p:cNvSpPr>
            <a:spLocks noGrp="1"/>
          </p:cNvSpPr>
          <p:nvPr>
            <p:ph type="title"/>
          </p:nvPr>
        </p:nvSpPr>
        <p:spPr/>
        <p:txBody>
          <a:bodyPr/>
          <a:lstStyle/>
          <a:p>
            <a:r>
              <a:rPr lang="en-US" altLang="ko-KR" dirty="0"/>
              <a:t>port scan</a:t>
            </a:r>
            <a:endParaRPr lang="ko-KR" altLang="en-US" dirty="0"/>
          </a:p>
        </p:txBody>
      </p:sp>
      <p:sp>
        <p:nvSpPr>
          <p:cNvPr id="3" name="내용 개체 틀 2">
            <a:extLst>
              <a:ext uri="{FF2B5EF4-FFF2-40B4-BE49-F238E27FC236}">
                <a16:creationId xmlns:a16="http://schemas.microsoft.com/office/drawing/2014/main" id="{27E96A9E-4BC6-4BB3-82E8-21F0154A4424}"/>
              </a:ext>
            </a:extLst>
          </p:cNvPr>
          <p:cNvSpPr>
            <a:spLocks noGrp="1"/>
          </p:cNvSpPr>
          <p:nvPr>
            <p:ph idx="1"/>
          </p:nvPr>
        </p:nvSpPr>
        <p:spPr>
          <a:xfrm>
            <a:off x="478507" y="1488613"/>
            <a:ext cx="8596668" cy="3880773"/>
          </a:xfrm>
        </p:spPr>
        <p:txBody>
          <a:bodyPr/>
          <a:lstStyle/>
          <a:p>
            <a:r>
              <a:rPr lang="en-US" altLang="ko-KR" dirty="0"/>
              <a:t>A </a:t>
            </a:r>
            <a:r>
              <a:rPr lang="en-US" altLang="ko-KR" b="1" dirty="0"/>
              <a:t>port scan</a:t>
            </a:r>
            <a:r>
              <a:rPr lang="en-US" altLang="ko-KR" dirty="0"/>
              <a:t> or </a:t>
            </a:r>
            <a:r>
              <a:rPr lang="en-US" altLang="ko-KR" b="1" dirty="0" err="1"/>
              <a:t>portscan</a:t>
            </a:r>
            <a:r>
              <a:rPr lang="en-US" altLang="ko-KR" dirty="0"/>
              <a:t> is a process that sends client </a:t>
            </a:r>
            <a:br>
              <a:rPr lang="en-US" altLang="ko-KR" dirty="0"/>
            </a:br>
            <a:r>
              <a:rPr lang="en-US" altLang="ko-KR" dirty="0"/>
              <a:t>requests to a range of server port addresses on a host,</a:t>
            </a:r>
            <a:br>
              <a:rPr lang="en-US" altLang="ko-KR" dirty="0"/>
            </a:br>
            <a:r>
              <a:rPr lang="en-US" altLang="ko-KR" dirty="0"/>
              <a:t>with the goal of finding an active port; this is not a </a:t>
            </a:r>
            <a:br>
              <a:rPr lang="en-US" altLang="ko-KR" dirty="0"/>
            </a:br>
            <a:r>
              <a:rPr lang="en-US" altLang="ko-KR" dirty="0"/>
              <a:t>nefarious process in and of itself.</a:t>
            </a:r>
            <a:r>
              <a:rPr lang="en-US" altLang="ko-KR" baseline="30000" dirty="0">
                <a:hlinkClick r:id="rId2"/>
              </a:rPr>
              <a:t>[1]</a:t>
            </a:r>
            <a:r>
              <a:rPr lang="en-US" altLang="ko-KR" dirty="0"/>
              <a:t> </a:t>
            </a:r>
            <a:br>
              <a:rPr lang="en-US" altLang="ko-KR" dirty="0"/>
            </a:br>
            <a:r>
              <a:rPr lang="en-US" altLang="ko-KR" dirty="0"/>
              <a:t>The majority of uses of a port scan are not attacks, </a:t>
            </a:r>
            <a:br>
              <a:rPr lang="en-US" altLang="ko-KR" dirty="0"/>
            </a:br>
            <a:r>
              <a:rPr lang="en-US" altLang="ko-KR" dirty="0"/>
              <a:t>but rather simple probes to determine services </a:t>
            </a:r>
            <a:br>
              <a:rPr lang="en-US" altLang="ko-KR" dirty="0"/>
            </a:br>
            <a:r>
              <a:rPr lang="en-US" altLang="ko-KR" dirty="0"/>
              <a:t>available on a remote machine. </a:t>
            </a:r>
            <a:br>
              <a:rPr lang="en-US" altLang="ko-KR" dirty="0"/>
            </a:br>
            <a:r>
              <a:rPr lang="en-US" altLang="ko-KR" dirty="0"/>
              <a:t>(source : https://en.wikipedia.org/wiki/Port_scanner)</a:t>
            </a:r>
            <a:endParaRPr lang="ko-KR" altLang="en-US" dirty="0"/>
          </a:p>
        </p:txBody>
      </p:sp>
      <p:sp>
        <p:nvSpPr>
          <p:cNvPr id="4" name="TextBox 3">
            <a:extLst>
              <a:ext uri="{FF2B5EF4-FFF2-40B4-BE49-F238E27FC236}">
                <a16:creationId xmlns:a16="http://schemas.microsoft.com/office/drawing/2014/main" id="{335217CE-EC43-49B4-AD5F-E2EE6309932B}"/>
              </a:ext>
            </a:extLst>
          </p:cNvPr>
          <p:cNvSpPr txBox="1"/>
          <p:nvPr/>
        </p:nvSpPr>
        <p:spPr>
          <a:xfrm>
            <a:off x="6680313" y="519237"/>
            <a:ext cx="5147563" cy="6124754"/>
          </a:xfrm>
          <a:prstGeom prst="rect">
            <a:avLst/>
          </a:prstGeom>
          <a:solidFill>
            <a:schemeClr val="accent1">
              <a:lumMod val="20000"/>
              <a:lumOff val="80000"/>
            </a:schemeClr>
          </a:solidFill>
        </p:spPr>
        <p:txBody>
          <a:bodyPr wrap="none" rtlCol="0">
            <a:spAutoFit/>
          </a:bodyPr>
          <a:lstStyle/>
          <a:p>
            <a:r>
              <a:rPr lang="en-US" altLang="ko-KR" sz="1400" dirty="0"/>
              <a:t>from </a:t>
            </a:r>
            <a:r>
              <a:rPr lang="en-US" altLang="ko-KR" sz="1400" dirty="0" err="1"/>
              <a:t>scapy.all</a:t>
            </a:r>
            <a:r>
              <a:rPr lang="en-US" altLang="ko-KR" sz="1400" dirty="0"/>
              <a:t> import *</a:t>
            </a:r>
          </a:p>
          <a:p>
            <a:r>
              <a:rPr lang="en-US" altLang="ko-KR" sz="1400" dirty="0"/>
              <a:t>import sys</a:t>
            </a:r>
          </a:p>
          <a:p>
            <a:endParaRPr lang="en-US" altLang="ko-KR" sz="1400" dirty="0"/>
          </a:p>
          <a:p>
            <a:r>
              <a:rPr lang="en-US" altLang="ko-KR" sz="1400" dirty="0" err="1"/>
              <a:t>destIP</a:t>
            </a:r>
            <a:r>
              <a:rPr lang="en-US" altLang="ko-KR" sz="1400" dirty="0"/>
              <a:t>="192.168.110.117"</a:t>
            </a:r>
          </a:p>
          <a:p>
            <a:endParaRPr lang="en-US" altLang="ko-KR" sz="1400" dirty="0"/>
          </a:p>
          <a:p>
            <a:r>
              <a:rPr lang="en-US" altLang="ko-KR" sz="1400" dirty="0"/>
              <a:t>def </a:t>
            </a:r>
            <a:r>
              <a:rPr lang="en-US" altLang="ko-KR" sz="1400" dirty="0" err="1"/>
              <a:t>myPortScan</a:t>
            </a:r>
            <a:r>
              <a:rPr lang="en-US" altLang="ko-KR" sz="1400" dirty="0"/>
              <a:t>(port):</a:t>
            </a:r>
          </a:p>
          <a:p>
            <a:r>
              <a:rPr lang="en-US" altLang="ko-KR" sz="1400" dirty="0"/>
              <a:t>    print("%d port scanning" % port)</a:t>
            </a:r>
          </a:p>
          <a:p>
            <a:r>
              <a:rPr lang="en-US" altLang="ko-KR" sz="1400" dirty="0"/>
              <a:t>    # sr1(IP(</a:t>
            </a:r>
            <a:r>
              <a:rPr lang="en-US" altLang="ko-KR" sz="1400" dirty="0" err="1"/>
              <a:t>dst</a:t>
            </a:r>
            <a:r>
              <a:rPr lang="en-US" altLang="ko-KR" sz="1400" dirty="0"/>
              <a:t>=</a:t>
            </a:r>
            <a:r>
              <a:rPr lang="en-US" altLang="ko-KR" sz="1400" dirty="0" err="1"/>
              <a:t>destIP</a:t>
            </a:r>
            <a:r>
              <a:rPr lang="en-US" altLang="ko-KR" sz="1400" dirty="0"/>
              <a:t>)/TCP(</a:t>
            </a:r>
            <a:r>
              <a:rPr lang="en-US" altLang="ko-KR" sz="1400" dirty="0" err="1"/>
              <a:t>dport</a:t>
            </a:r>
            <a:r>
              <a:rPr lang="en-US" altLang="ko-KR" sz="1400" dirty="0"/>
              <a:t>=port, flag="S"))</a:t>
            </a:r>
          </a:p>
          <a:p>
            <a:r>
              <a:rPr lang="en-US" altLang="ko-KR" sz="1400" dirty="0"/>
              <a:t>    a=</a:t>
            </a:r>
            <a:r>
              <a:rPr lang="en-US" altLang="ko-KR" sz="1400" dirty="0" err="1"/>
              <a:t>report_ports</a:t>
            </a:r>
            <a:r>
              <a:rPr lang="en-US" altLang="ko-KR" sz="1400" dirty="0"/>
              <a:t>(</a:t>
            </a:r>
            <a:r>
              <a:rPr lang="en-US" altLang="ko-KR" sz="1400" dirty="0" err="1"/>
              <a:t>destIP,port</a:t>
            </a:r>
            <a:r>
              <a:rPr lang="en-US" altLang="ko-KR" sz="1400" dirty="0"/>
              <a:t>)</a:t>
            </a:r>
          </a:p>
          <a:p>
            <a:r>
              <a:rPr lang="en-US" altLang="ko-KR" sz="1400" dirty="0"/>
              <a:t>    print(a)</a:t>
            </a:r>
          </a:p>
          <a:p>
            <a:r>
              <a:rPr lang="en-US" altLang="ko-KR" sz="1400" dirty="0"/>
              <a:t>    print(type(a))</a:t>
            </a:r>
          </a:p>
          <a:p>
            <a:r>
              <a:rPr lang="en-US" altLang="ko-KR" sz="1400" dirty="0"/>
              <a:t>    if "open" in a:</a:t>
            </a:r>
          </a:p>
          <a:p>
            <a:r>
              <a:rPr lang="en-US" altLang="ko-KR" sz="1400" dirty="0"/>
              <a:t>        print("%d port is open." % port)</a:t>
            </a:r>
          </a:p>
          <a:p>
            <a:r>
              <a:rPr lang="en-US" altLang="ko-KR" sz="1400" dirty="0"/>
              <a:t>        </a:t>
            </a:r>
            <a:r>
              <a:rPr lang="en-US" altLang="ko-KR" sz="1400" dirty="0" err="1"/>
              <a:t>file.write</a:t>
            </a:r>
            <a:r>
              <a:rPr lang="en-US" altLang="ko-KR" sz="1400" dirty="0"/>
              <a:t>("%d port is open\n" % port)</a:t>
            </a:r>
          </a:p>
          <a:p>
            <a:r>
              <a:rPr lang="en-US" altLang="ko-KR" sz="1400" dirty="0"/>
              <a:t>        </a:t>
            </a:r>
            <a:r>
              <a:rPr lang="en-US" altLang="ko-KR" sz="1400" dirty="0" err="1"/>
              <a:t>file.write</a:t>
            </a:r>
            <a:r>
              <a:rPr lang="en-US" altLang="ko-KR" sz="1400" dirty="0"/>
              <a:t>("%s" % a)</a:t>
            </a:r>
          </a:p>
          <a:p>
            <a:r>
              <a:rPr lang="en-US" altLang="ko-KR" sz="1400" dirty="0"/>
              <a:t>        </a:t>
            </a:r>
            <a:r>
              <a:rPr lang="en-US" altLang="ko-KR" sz="1400" dirty="0" err="1"/>
              <a:t>file.write</a:t>
            </a:r>
            <a:r>
              <a:rPr lang="en-US" altLang="ko-KR" sz="1400" dirty="0"/>
              <a:t>("\n")</a:t>
            </a:r>
          </a:p>
          <a:p>
            <a:endParaRPr lang="en-US" altLang="ko-KR" sz="1400" dirty="0"/>
          </a:p>
          <a:p>
            <a:endParaRPr lang="en-US" altLang="ko-KR" sz="1400" dirty="0"/>
          </a:p>
          <a:p>
            <a:r>
              <a:rPr lang="en-US" altLang="ko-KR" sz="1400" dirty="0"/>
              <a:t>#</a:t>
            </a:r>
            <a:r>
              <a:rPr lang="en-US" altLang="ko-KR" sz="1400" dirty="0" err="1"/>
              <a:t>report_ports</a:t>
            </a:r>
            <a:r>
              <a:rPr lang="en-US" altLang="ko-KR" sz="1400" dirty="0"/>
              <a:t>("192.168.110.117",[22,25])</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endParaRPr lang="en-US" altLang="ko-KR" sz="1400" dirty="0"/>
          </a:p>
          <a:p>
            <a:r>
              <a:rPr lang="en-US" altLang="ko-KR" sz="1400" dirty="0"/>
              <a:t>file = open("</a:t>
            </a:r>
            <a:r>
              <a:rPr lang="en-US" altLang="ko-KR" sz="1400" dirty="0" err="1"/>
              <a:t>result.txt","w</a:t>
            </a:r>
            <a:r>
              <a:rPr lang="en-US" altLang="ko-KR" sz="1400" dirty="0"/>
              <a:t>")</a:t>
            </a:r>
          </a:p>
          <a:p>
            <a:endParaRPr lang="en-US" altLang="ko-KR" sz="1400" dirty="0"/>
          </a:p>
          <a:p>
            <a:r>
              <a:rPr lang="en-US" altLang="ko-KR" sz="1400" dirty="0" err="1"/>
              <a:t>file.write</a:t>
            </a:r>
            <a:r>
              <a:rPr lang="en-US" altLang="ko-KR" sz="1400" dirty="0"/>
              <a:t>("START PORT SCANNING")</a:t>
            </a:r>
          </a:p>
          <a:p>
            <a:r>
              <a:rPr lang="en-US" altLang="ko-KR" sz="1400" dirty="0"/>
              <a:t>#</a:t>
            </a:r>
            <a:r>
              <a:rPr lang="en-US" altLang="ko-KR" sz="1400" dirty="0" err="1"/>
              <a:t>myPortScan</a:t>
            </a:r>
            <a:r>
              <a:rPr lang="en-US" altLang="ko-KR" sz="1400" dirty="0"/>
              <a:t>(22)</a:t>
            </a:r>
          </a:p>
          <a:p>
            <a:r>
              <a:rPr lang="en-US" altLang="ko-KR" sz="1400" dirty="0"/>
              <a:t>for </a:t>
            </a:r>
            <a:r>
              <a:rPr lang="en-US" altLang="ko-KR" sz="1400" dirty="0" err="1"/>
              <a:t>i</a:t>
            </a:r>
            <a:r>
              <a:rPr lang="en-US" altLang="ko-KR" sz="1400" dirty="0"/>
              <a:t> in range(1,66535):</a:t>
            </a:r>
          </a:p>
          <a:p>
            <a:r>
              <a:rPr lang="en-US" altLang="ko-KR" sz="1400" dirty="0"/>
              <a:t>    </a:t>
            </a:r>
            <a:r>
              <a:rPr lang="en-US" altLang="ko-KR" sz="1400" dirty="0" err="1"/>
              <a:t>myPortScan</a:t>
            </a:r>
            <a:r>
              <a:rPr lang="en-US" altLang="ko-KR" sz="1400" dirty="0"/>
              <a:t>(</a:t>
            </a:r>
            <a:r>
              <a:rPr lang="en-US" altLang="ko-KR" sz="1400" dirty="0" err="1"/>
              <a:t>i</a:t>
            </a:r>
            <a:r>
              <a:rPr lang="en-US" altLang="ko-KR" sz="1400" dirty="0"/>
              <a:t>)</a:t>
            </a:r>
          </a:p>
        </p:txBody>
      </p:sp>
      <p:sp>
        <p:nvSpPr>
          <p:cNvPr id="5" name="TextBox 4">
            <a:extLst>
              <a:ext uri="{FF2B5EF4-FFF2-40B4-BE49-F238E27FC236}">
                <a16:creationId xmlns:a16="http://schemas.microsoft.com/office/drawing/2014/main" id="{0B975ABF-2277-4746-9432-47CBBAE91C08}"/>
              </a:ext>
            </a:extLst>
          </p:cNvPr>
          <p:cNvSpPr txBox="1"/>
          <p:nvPr/>
        </p:nvSpPr>
        <p:spPr>
          <a:xfrm>
            <a:off x="8855785" y="334571"/>
            <a:ext cx="1851789" cy="369332"/>
          </a:xfrm>
          <a:prstGeom prst="rect">
            <a:avLst/>
          </a:prstGeom>
          <a:solidFill>
            <a:schemeClr val="accent1">
              <a:lumMod val="50000"/>
            </a:schemeClr>
          </a:solidFill>
        </p:spPr>
        <p:txBody>
          <a:bodyPr wrap="none" rtlCol="0">
            <a:spAutoFit/>
          </a:bodyPr>
          <a:lstStyle/>
          <a:p>
            <a:r>
              <a:rPr lang="en-US" altLang="ko-KR" dirty="0"/>
              <a:t>portScanning.py</a:t>
            </a:r>
            <a:endParaRPr lang="ko-KR" altLang="en-US" dirty="0"/>
          </a:p>
        </p:txBody>
      </p:sp>
      <p:sp>
        <p:nvSpPr>
          <p:cNvPr id="6" name="TextBox 5">
            <a:extLst>
              <a:ext uri="{FF2B5EF4-FFF2-40B4-BE49-F238E27FC236}">
                <a16:creationId xmlns:a16="http://schemas.microsoft.com/office/drawing/2014/main" id="{6C3805A9-23AA-4020-87AA-562845E803DA}"/>
              </a:ext>
            </a:extLst>
          </p:cNvPr>
          <p:cNvSpPr txBox="1"/>
          <p:nvPr/>
        </p:nvSpPr>
        <p:spPr>
          <a:xfrm>
            <a:off x="9912485" y="5437761"/>
            <a:ext cx="2114218" cy="1477328"/>
          </a:xfrm>
          <a:prstGeom prst="rect">
            <a:avLst/>
          </a:prstGeom>
          <a:solidFill>
            <a:schemeClr val="accent1">
              <a:lumMod val="20000"/>
              <a:lumOff val="80000"/>
            </a:schemeClr>
          </a:solidFill>
          <a:ln>
            <a:solidFill>
              <a:schemeClr val="tx1"/>
            </a:solidFill>
          </a:ln>
        </p:spPr>
        <p:txBody>
          <a:bodyPr wrap="square" rtlCol="0">
            <a:spAutoFit/>
          </a:bodyPr>
          <a:lstStyle/>
          <a:p>
            <a:r>
              <a:rPr lang="en-US" altLang="ko-KR" sz="1000" dirty="0"/>
              <a:t>START PORT SCANNING22 port is open</a:t>
            </a:r>
          </a:p>
          <a:p>
            <a:r>
              <a:rPr lang="en-US" altLang="ko-KR" sz="1000" dirty="0"/>
              <a:t>\begin{tabular}{|</a:t>
            </a:r>
            <a:r>
              <a:rPr lang="en-US" altLang="ko-KR" sz="1000" dirty="0" err="1"/>
              <a:t>r|l|l</a:t>
            </a:r>
            <a:r>
              <a:rPr lang="en-US" altLang="ko-KR" sz="1000" dirty="0"/>
              <a:t>|}</a:t>
            </a:r>
          </a:p>
          <a:p>
            <a:r>
              <a:rPr lang="en-US" altLang="ko-KR" sz="1000" dirty="0"/>
              <a:t>\</a:t>
            </a:r>
            <a:r>
              <a:rPr lang="en-US" altLang="ko-KR" sz="1000" dirty="0" err="1"/>
              <a:t>hline</a:t>
            </a:r>
            <a:endParaRPr lang="en-US" altLang="ko-KR" sz="1000" dirty="0"/>
          </a:p>
          <a:p>
            <a:r>
              <a:rPr lang="en-US" altLang="ko-KR" sz="1000" dirty="0" err="1"/>
              <a:t>ssh</a:t>
            </a:r>
            <a:r>
              <a:rPr lang="en-US" altLang="ko-KR" sz="1000" dirty="0"/>
              <a:t> &amp; open &amp; SA \\</a:t>
            </a:r>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\end{tabular}</a:t>
            </a:r>
          </a:p>
        </p:txBody>
      </p:sp>
    </p:spTree>
    <p:extLst>
      <p:ext uri="{BB962C8B-B14F-4D97-AF65-F5344CB8AC3E}">
        <p14:creationId xmlns:p14="http://schemas.microsoft.com/office/powerpoint/2010/main" val="912318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 </a:t>
            </a:r>
            <a:r>
              <a:rPr lang="en-US" altLang="ko-KR" dirty="0"/>
              <a:t>Request</a:t>
            </a:r>
            <a:r>
              <a:rPr lang="ko-KR" altLang="en-US" dirty="0"/>
              <a:t> </a:t>
            </a:r>
            <a:r>
              <a:rPr lang="en-US" altLang="ko-KR" dirty="0"/>
              <a:t>and</a:t>
            </a:r>
            <a:r>
              <a:rPr lang="ko-KR" altLang="en-US" dirty="0"/>
              <a:t> </a:t>
            </a:r>
            <a:r>
              <a:rPr lang="en-US" altLang="ko-KR" dirty="0"/>
              <a:t>Response</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6465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a:t>ping</a:t>
            </a:r>
            <a:endParaRPr lang="ko-KR" altLang="en-US" dirty="0"/>
          </a:p>
        </p:txBody>
      </p:sp>
      <p:pic>
        <p:nvPicPr>
          <p:cNvPr id="5" name="그림 4"/>
          <p:cNvPicPr>
            <a:picLocks noChangeAspect="1"/>
          </p:cNvPicPr>
          <p:nvPr/>
        </p:nvPicPr>
        <p:blipFill>
          <a:blip r:embed="rId2"/>
          <a:stretch>
            <a:fillRect/>
          </a:stretch>
        </p:blipFill>
        <p:spPr>
          <a:xfrm>
            <a:off x="863779" y="2778354"/>
            <a:ext cx="4638675" cy="369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78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5AA1E8-7A4C-4146-B27D-625A1F48BB05}"/>
              </a:ext>
            </a:extLst>
          </p:cNvPr>
          <p:cNvSpPr>
            <a:spLocks noGrp="1"/>
          </p:cNvSpPr>
          <p:nvPr>
            <p:ph type="title"/>
          </p:nvPr>
        </p:nvSpPr>
        <p:spPr/>
        <p:txBody>
          <a:bodyPr/>
          <a:lstStyle/>
          <a:p>
            <a:r>
              <a:rPr lang="en-US" altLang="ko-KR" dirty="0"/>
              <a:t>http header, cookie, body</a:t>
            </a:r>
            <a:endParaRPr lang="ko-KR" altLang="en-US" dirty="0"/>
          </a:p>
        </p:txBody>
      </p:sp>
      <p:pic>
        <p:nvPicPr>
          <p:cNvPr id="4" name="그림 3">
            <a:extLst>
              <a:ext uri="{FF2B5EF4-FFF2-40B4-BE49-F238E27FC236}">
                <a16:creationId xmlns:a16="http://schemas.microsoft.com/office/drawing/2014/main" id="{35EBAAAF-9939-41A1-9E51-8DFA99DAF1CB}"/>
              </a:ext>
            </a:extLst>
          </p:cNvPr>
          <p:cNvPicPr>
            <a:picLocks noChangeAspect="1"/>
          </p:cNvPicPr>
          <p:nvPr/>
        </p:nvPicPr>
        <p:blipFill>
          <a:blip r:embed="rId2"/>
          <a:stretch>
            <a:fillRect/>
          </a:stretch>
        </p:blipFill>
        <p:spPr>
          <a:xfrm>
            <a:off x="677334" y="1688762"/>
            <a:ext cx="4800600" cy="466725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B6C07ADC-8D4E-4E83-81F5-155B70AA5DEF}"/>
              </a:ext>
            </a:extLst>
          </p:cNvPr>
          <p:cNvPicPr>
            <a:picLocks noChangeAspect="1"/>
          </p:cNvPicPr>
          <p:nvPr/>
        </p:nvPicPr>
        <p:blipFill>
          <a:blip r:embed="rId3"/>
          <a:stretch>
            <a:fillRect/>
          </a:stretch>
        </p:blipFill>
        <p:spPr>
          <a:xfrm>
            <a:off x="5075866" y="5030448"/>
            <a:ext cx="6902125" cy="1459589"/>
          </a:xfrm>
          <a:prstGeom prst="rect">
            <a:avLst/>
          </a:prstGeom>
          <a:ln>
            <a:solidFill>
              <a:schemeClr val="tx1"/>
            </a:solidFill>
          </a:ln>
        </p:spPr>
      </p:pic>
      <p:sp>
        <p:nvSpPr>
          <p:cNvPr id="6" name="TextBox 5">
            <a:extLst>
              <a:ext uri="{FF2B5EF4-FFF2-40B4-BE49-F238E27FC236}">
                <a16:creationId xmlns:a16="http://schemas.microsoft.com/office/drawing/2014/main" id="{1C65E3D3-DEBD-41C8-82D1-11C69B40B32E}"/>
              </a:ext>
            </a:extLst>
          </p:cNvPr>
          <p:cNvSpPr txBox="1"/>
          <p:nvPr/>
        </p:nvSpPr>
        <p:spPr>
          <a:xfrm>
            <a:off x="3090742" y="1504096"/>
            <a:ext cx="2387192" cy="369332"/>
          </a:xfrm>
          <a:prstGeom prst="rect">
            <a:avLst/>
          </a:prstGeom>
          <a:solidFill>
            <a:schemeClr val="accent1">
              <a:lumMod val="50000"/>
            </a:schemeClr>
          </a:solidFill>
        </p:spPr>
        <p:txBody>
          <a:bodyPr wrap="none" rtlCol="0">
            <a:spAutoFit/>
          </a:bodyPr>
          <a:lstStyle/>
          <a:p>
            <a:r>
              <a:rPr lang="en-US" altLang="ko-KR" dirty="0"/>
              <a:t>httpHeaderCookie.py</a:t>
            </a:r>
            <a:endParaRPr lang="ko-KR" altLang="en-US" dirty="0"/>
          </a:p>
        </p:txBody>
      </p:sp>
    </p:spTree>
    <p:extLst>
      <p:ext uri="{BB962C8B-B14F-4D97-AF65-F5344CB8AC3E}">
        <p14:creationId xmlns:p14="http://schemas.microsoft.com/office/powerpoint/2010/main" val="632404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69FBD9-12D9-4D0A-97FC-C38DEF725185}"/>
              </a:ext>
            </a:extLst>
          </p:cNvPr>
          <p:cNvSpPr>
            <a:spLocks noGrp="1"/>
          </p:cNvSpPr>
          <p:nvPr>
            <p:ph type="title"/>
          </p:nvPr>
        </p:nvSpPr>
        <p:spPr/>
        <p:txBody>
          <a:bodyPr/>
          <a:lstStyle/>
          <a:p>
            <a:r>
              <a:rPr lang="en-US" altLang="ko-KR" dirty="0"/>
              <a:t>parameter passing </a:t>
            </a:r>
            <a:br>
              <a:rPr lang="en-US" altLang="ko-KR" dirty="0"/>
            </a:br>
            <a:r>
              <a:rPr lang="en-US" altLang="ko-KR" dirty="0"/>
              <a:t>(GET)</a:t>
            </a:r>
            <a:endParaRPr lang="ko-KR" altLang="en-US" dirty="0"/>
          </a:p>
        </p:txBody>
      </p:sp>
      <p:sp>
        <p:nvSpPr>
          <p:cNvPr id="3" name="내용 개체 틀 2">
            <a:extLst>
              <a:ext uri="{FF2B5EF4-FFF2-40B4-BE49-F238E27FC236}">
                <a16:creationId xmlns:a16="http://schemas.microsoft.com/office/drawing/2014/main" id="{E39C1148-E32B-46DA-9B1A-54F809FFF440}"/>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A6CC2B55-8254-4F2C-977F-43C941E0C3FB}"/>
              </a:ext>
            </a:extLst>
          </p:cNvPr>
          <p:cNvPicPr>
            <a:picLocks noChangeAspect="1"/>
          </p:cNvPicPr>
          <p:nvPr/>
        </p:nvPicPr>
        <p:blipFill>
          <a:blip r:embed="rId2"/>
          <a:stretch>
            <a:fillRect/>
          </a:stretch>
        </p:blipFill>
        <p:spPr>
          <a:xfrm>
            <a:off x="677334" y="2160589"/>
            <a:ext cx="5686425" cy="2828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1CC1E9A-A884-4FF7-BE80-DAF0D319C783}"/>
              </a:ext>
            </a:extLst>
          </p:cNvPr>
          <p:cNvSpPr txBox="1"/>
          <p:nvPr/>
        </p:nvSpPr>
        <p:spPr>
          <a:xfrm>
            <a:off x="561252" y="5902219"/>
            <a:ext cx="10504286" cy="338554"/>
          </a:xfrm>
          <a:prstGeom prst="rect">
            <a:avLst/>
          </a:prstGeom>
          <a:solidFill>
            <a:schemeClr val="bg1"/>
          </a:solidFill>
          <a:ln>
            <a:solidFill>
              <a:schemeClr val="tx1"/>
            </a:solidFill>
          </a:ln>
        </p:spPr>
        <p:txBody>
          <a:bodyPr wrap="none" rtlCol="0">
            <a:spAutoFit/>
          </a:bodyPr>
          <a:lstStyle/>
          <a:p>
            <a:r>
              <a:rPr lang="en-US" altLang="ko-KR" sz="1600" dirty="0"/>
              <a:t>192.168.110.30 - - [08/May/2018 18:52:31] "GET /</a:t>
            </a:r>
            <a:r>
              <a:rPr lang="en-US" altLang="ko-KR" sz="1600" dirty="0" err="1"/>
              <a:t>api</a:t>
            </a:r>
            <a:r>
              <a:rPr lang="en-US" altLang="ko-KR" sz="1600" dirty="0"/>
              <a:t>/v1/getrecord</a:t>
            </a:r>
            <a:r>
              <a:rPr lang="en-US" altLang="ko-KR" sz="1600" b="1" dirty="0">
                <a:solidFill>
                  <a:srgbClr val="FF0000"/>
                </a:solidFill>
              </a:rPr>
              <a:t>?key1=value1&amp;key2=value </a:t>
            </a:r>
            <a:r>
              <a:rPr lang="en-US" altLang="ko-KR" sz="1600" dirty="0"/>
              <a:t>HTTP/1.1" 400 -</a:t>
            </a:r>
          </a:p>
        </p:txBody>
      </p:sp>
      <p:sp>
        <p:nvSpPr>
          <p:cNvPr id="6" name="화살표: 위쪽/아래쪽 5">
            <a:extLst>
              <a:ext uri="{FF2B5EF4-FFF2-40B4-BE49-F238E27FC236}">
                <a16:creationId xmlns:a16="http://schemas.microsoft.com/office/drawing/2014/main" id="{F66C2C81-2782-4D92-8538-B381A8654544}"/>
              </a:ext>
            </a:extLst>
          </p:cNvPr>
          <p:cNvSpPr/>
          <p:nvPr/>
        </p:nvSpPr>
        <p:spPr>
          <a:xfrm>
            <a:off x="4231857" y="5075368"/>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89690F7-63E7-40A6-B2A7-CA4BA4AA6243}"/>
              </a:ext>
            </a:extLst>
          </p:cNvPr>
          <p:cNvSpPr txBox="1"/>
          <p:nvPr/>
        </p:nvSpPr>
        <p:spPr>
          <a:xfrm>
            <a:off x="3149108" y="2016254"/>
            <a:ext cx="1964384" cy="369332"/>
          </a:xfrm>
          <a:prstGeom prst="rect">
            <a:avLst/>
          </a:prstGeom>
          <a:solidFill>
            <a:schemeClr val="accent1">
              <a:lumMod val="50000"/>
            </a:schemeClr>
          </a:solidFill>
        </p:spPr>
        <p:txBody>
          <a:bodyPr wrap="none" rtlCol="0">
            <a:spAutoFit/>
          </a:bodyPr>
          <a:lstStyle/>
          <a:p>
            <a:r>
              <a:rPr lang="en-US" altLang="ko-KR" dirty="0"/>
              <a:t>paramPassGet.py</a:t>
            </a:r>
            <a:endParaRPr lang="ko-KR" altLang="en-US" dirty="0"/>
          </a:p>
        </p:txBody>
      </p:sp>
    </p:spTree>
    <p:extLst>
      <p:ext uri="{BB962C8B-B14F-4D97-AF65-F5344CB8AC3E}">
        <p14:creationId xmlns:p14="http://schemas.microsoft.com/office/powerpoint/2010/main" val="2617497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B87DD-55CA-4D52-9075-CEA7B7313CC4}"/>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x-www-form-</a:t>
            </a:r>
            <a:r>
              <a:rPr lang="en-US" altLang="ko-KR" sz="1600" dirty="0" err="1"/>
              <a:t>urlencoded</a:t>
            </a:r>
            <a:r>
              <a:rPr lang="en-US" altLang="ko-KR" dirty="0"/>
              <a:t>)</a:t>
            </a:r>
            <a:endParaRPr lang="ko-KR" altLang="en-US" dirty="0"/>
          </a:p>
        </p:txBody>
      </p:sp>
      <p:sp>
        <p:nvSpPr>
          <p:cNvPr id="3" name="내용 개체 틀 2">
            <a:extLst>
              <a:ext uri="{FF2B5EF4-FFF2-40B4-BE49-F238E27FC236}">
                <a16:creationId xmlns:a16="http://schemas.microsoft.com/office/drawing/2014/main" id="{6A72B54D-4FB6-4DA2-B0F6-3636116328E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0A712D0-9B3B-4A93-8A6C-D464EB51870A}"/>
              </a:ext>
            </a:extLst>
          </p:cNvPr>
          <p:cNvPicPr>
            <a:picLocks noChangeAspect="1"/>
          </p:cNvPicPr>
          <p:nvPr/>
        </p:nvPicPr>
        <p:blipFill>
          <a:blip r:embed="rId2"/>
          <a:stretch>
            <a:fillRect/>
          </a:stretch>
        </p:blipFill>
        <p:spPr>
          <a:xfrm>
            <a:off x="677334" y="2160589"/>
            <a:ext cx="5448300" cy="22288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EAEAB54-A5F7-4A83-90AD-C238CC94F37C}"/>
              </a:ext>
            </a:extLst>
          </p:cNvPr>
          <p:cNvSpPr txBox="1"/>
          <p:nvPr/>
        </p:nvSpPr>
        <p:spPr>
          <a:xfrm>
            <a:off x="3975660" y="5117389"/>
            <a:ext cx="8090163" cy="1323439"/>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application/x-www-form-</a:t>
            </a:r>
            <a:r>
              <a:rPr lang="en-US" altLang="ko-KR" sz="1600" dirty="0" err="1">
                <a:solidFill>
                  <a:srgbClr val="FF0000"/>
                </a:solidFill>
              </a:rPr>
              <a:t>urlencoded</a:t>
            </a:r>
            <a:endParaRPr lang="en-US" altLang="ko-KR" sz="1600" dirty="0">
              <a:solidFill>
                <a:srgbClr val="FF0000"/>
              </a:solidFill>
            </a:endParaRPr>
          </a:p>
          <a:p>
            <a:r>
              <a:rPr lang="en-US" altLang="ko-KR" sz="1600" b="1" dirty="0">
                <a:solidFill>
                  <a:srgbClr val="FF0000"/>
                </a:solidFill>
              </a:rPr>
              <a:t>{'key1': ['value1'], 'key2': ['value']}</a:t>
            </a:r>
          </a:p>
          <a:p>
            <a:r>
              <a:rPr lang="en-US" altLang="ko-KR" sz="1600" dirty="0"/>
              <a:t>&lt;class '</a:t>
            </a:r>
            <a:r>
              <a:rPr lang="en-US" altLang="ko-KR" sz="1600" dirty="0" err="1"/>
              <a:t>dict</a:t>
            </a:r>
            <a:r>
              <a:rPr lang="en-US" altLang="ko-KR" sz="1600" dirty="0"/>
              <a:t>'&gt;</a:t>
            </a:r>
          </a:p>
          <a:p>
            <a:r>
              <a:rPr lang="en-US" altLang="ko-KR" sz="1600" dirty="0" err="1"/>
              <a:t>dict_keys</a:t>
            </a:r>
            <a:r>
              <a:rPr lang="en-US" altLang="ko-KR" sz="1600" dirty="0"/>
              <a:t>(['key1', 'key2'])</a:t>
            </a:r>
          </a:p>
          <a:p>
            <a:r>
              <a:rPr lang="en-US" altLang="ko-KR" sz="1600" dirty="0"/>
              <a:t>192.168.110.30 - - [08/May/2018 18:55:32] "</a:t>
            </a:r>
            <a:r>
              <a:rPr lang="en-US" altLang="ko-KR" sz="1600" b="1"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7" name="화살표: 위쪽/아래쪽 6">
            <a:extLst>
              <a:ext uri="{FF2B5EF4-FFF2-40B4-BE49-F238E27FC236}">
                <a16:creationId xmlns:a16="http://schemas.microsoft.com/office/drawing/2014/main" id="{15068EA8-3383-4A3D-9502-F05FF6085F3E}"/>
              </a:ext>
            </a:extLst>
          </p:cNvPr>
          <p:cNvSpPr/>
          <p:nvPr/>
        </p:nvSpPr>
        <p:spPr>
          <a:xfrm>
            <a:off x="5496453" y="4206202"/>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86D3A18A-4228-478C-9F16-E1AB765DFAC8}"/>
              </a:ext>
            </a:extLst>
          </p:cNvPr>
          <p:cNvSpPr txBox="1"/>
          <p:nvPr/>
        </p:nvSpPr>
        <p:spPr>
          <a:xfrm>
            <a:off x="3149108" y="2016254"/>
            <a:ext cx="2543453" cy="369332"/>
          </a:xfrm>
          <a:prstGeom prst="rect">
            <a:avLst/>
          </a:prstGeom>
          <a:solidFill>
            <a:schemeClr val="accent1">
              <a:lumMod val="50000"/>
            </a:schemeClr>
          </a:solidFill>
        </p:spPr>
        <p:txBody>
          <a:bodyPr wrap="none" rtlCol="0">
            <a:spAutoFit/>
          </a:bodyPr>
          <a:lstStyle/>
          <a:p>
            <a:r>
              <a:rPr lang="en-US" altLang="ko-KR" dirty="0"/>
              <a:t>paramPassPostForm.py</a:t>
            </a:r>
            <a:endParaRPr lang="ko-KR" altLang="en-US" dirty="0"/>
          </a:p>
        </p:txBody>
      </p:sp>
    </p:spTree>
    <p:extLst>
      <p:ext uri="{BB962C8B-B14F-4D97-AF65-F5344CB8AC3E}">
        <p14:creationId xmlns:p14="http://schemas.microsoft.com/office/powerpoint/2010/main" val="3377466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9465B2-E665-4D44-858D-D0EA6EF7EB9A}"/>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application/json</a:t>
            </a:r>
            <a:r>
              <a:rPr lang="en-US" altLang="ko-KR" dirty="0"/>
              <a:t>)</a:t>
            </a:r>
            <a:endParaRPr lang="ko-KR" altLang="en-US" dirty="0"/>
          </a:p>
        </p:txBody>
      </p:sp>
      <p:sp>
        <p:nvSpPr>
          <p:cNvPr id="3" name="내용 개체 틀 2">
            <a:extLst>
              <a:ext uri="{FF2B5EF4-FFF2-40B4-BE49-F238E27FC236}">
                <a16:creationId xmlns:a16="http://schemas.microsoft.com/office/drawing/2014/main" id="{6690A310-13F4-4040-B64A-AB9406046BCE}"/>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252AFCCF-217E-4E30-817A-FF7084F1EC24}"/>
              </a:ext>
            </a:extLst>
          </p:cNvPr>
          <p:cNvPicPr>
            <a:picLocks noChangeAspect="1"/>
          </p:cNvPicPr>
          <p:nvPr/>
        </p:nvPicPr>
        <p:blipFill>
          <a:blip r:embed="rId2"/>
          <a:stretch>
            <a:fillRect/>
          </a:stretch>
        </p:blipFill>
        <p:spPr>
          <a:xfrm>
            <a:off x="677334" y="2129300"/>
            <a:ext cx="9915525" cy="19716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4081B21-619E-4DEA-853F-EB801ABAE3E4}"/>
              </a:ext>
            </a:extLst>
          </p:cNvPr>
          <p:cNvSpPr txBox="1"/>
          <p:nvPr/>
        </p:nvSpPr>
        <p:spPr>
          <a:xfrm>
            <a:off x="1843267" y="5211062"/>
            <a:ext cx="8090163" cy="1569660"/>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application/json</a:t>
            </a:r>
          </a:p>
          <a:p>
            <a:r>
              <a:rPr lang="en-US" altLang="ko-KR" sz="1600" dirty="0"/>
              <a:t>{'charset': 'utf-8'}</a:t>
            </a:r>
          </a:p>
          <a:p>
            <a:r>
              <a:rPr lang="en-US" altLang="ko-KR" sz="1600" dirty="0"/>
              <a:t>&lt;class 'str'&gt;</a:t>
            </a:r>
          </a:p>
          <a:p>
            <a:r>
              <a:rPr lang="en-US" altLang="ko-KR" sz="1600" dirty="0"/>
              <a:t>&lt;class '</a:t>
            </a:r>
            <a:r>
              <a:rPr lang="en-US" altLang="ko-KR" sz="1600" dirty="0" err="1"/>
              <a:t>dict</a:t>
            </a:r>
            <a:r>
              <a:rPr lang="en-US" altLang="ko-KR" sz="1600" dirty="0"/>
              <a:t>'&gt;</a:t>
            </a:r>
          </a:p>
          <a:p>
            <a:r>
              <a:rPr lang="en-US" altLang="ko-KR" sz="1600" dirty="0">
                <a:solidFill>
                  <a:srgbClr val="FF0000"/>
                </a:solidFill>
              </a:rPr>
              <a:t>{'outer key1': {'inner key': 'inner value'}, 'outer key2': {'inner key': 'inner value'}}</a:t>
            </a:r>
          </a:p>
          <a:p>
            <a:r>
              <a:rPr lang="en-US" altLang="ko-KR" sz="1600" dirty="0"/>
              <a:t>192.168.110.30 - - [08/May/2018 18:58:08] "</a:t>
            </a:r>
            <a:r>
              <a:rPr lang="en-US" altLang="ko-KR" sz="1600"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6" name="화살표: 위쪽/아래쪽 5">
            <a:extLst>
              <a:ext uri="{FF2B5EF4-FFF2-40B4-BE49-F238E27FC236}">
                <a16:creationId xmlns:a16="http://schemas.microsoft.com/office/drawing/2014/main" id="{C498ACC6-6FDA-46A9-AC04-B74FCD85052E}"/>
              </a:ext>
            </a:extLst>
          </p:cNvPr>
          <p:cNvSpPr/>
          <p:nvPr/>
        </p:nvSpPr>
        <p:spPr>
          <a:xfrm>
            <a:off x="5609617" y="4299875"/>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36A2282-2F46-4D07-BFFE-4257FED3E955}"/>
              </a:ext>
            </a:extLst>
          </p:cNvPr>
          <p:cNvSpPr txBox="1"/>
          <p:nvPr/>
        </p:nvSpPr>
        <p:spPr>
          <a:xfrm>
            <a:off x="3149108" y="2016254"/>
            <a:ext cx="2469715" cy="369332"/>
          </a:xfrm>
          <a:prstGeom prst="rect">
            <a:avLst/>
          </a:prstGeom>
          <a:solidFill>
            <a:schemeClr val="accent1">
              <a:lumMod val="50000"/>
            </a:schemeClr>
          </a:solidFill>
        </p:spPr>
        <p:txBody>
          <a:bodyPr wrap="none" rtlCol="0">
            <a:spAutoFit/>
          </a:bodyPr>
          <a:lstStyle/>
          <a:p>
            <a:r>
              <a:rPr lang="en-US" altLang="ko-KR" dirty="0"/>
              <a:t>paramPassPostJson.py</a:t>
            </a:r>
            <a:endParaRPr lang="ko-KR" altLang="en-US" dirty="0"/>
          </a:p>
        </p:txBody>
      </p:sp>
    </p:spTree>
    <p:extLst>
      <p:ext uri="{BB962C8B-B14F-4D97-AF65-F5344CB8AC3E}">
        <p14:creationId xmlns:p14="http://schemas.microsoft.com/office/powerpoint/2010/main" val="1503191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소스코드의 취약점</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0314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취약점 찾기</a:t>
            </a:r>
          </a:p>
        </p:txBody>
      </p:sp>
      <p:sp>
        <p:nvSpPr>
          <p:cNvPr id="5" name="내용 개체 틀 4"/>
          <p:cNvSpPr>
            <a:spLocks noGrp="1"/>
          </p:cNvSpPr>
          <p:nvPr>
            <p:ph idx="1"/>
          </p:nvPr>
        </p:nvSpPr>
        <p:spPr/>
        <p:txBody>
          <a:bodyPr/>
          <a:lstStyle/>
          <a:p>
            <a:r>
              <a:rPr lang="en-US" altLang="ko-KR" dirty="0"/>
              <a:t>Black Box Testing </a:t>
            </a:r>
            <a:r>
              <a:rPr lang="en-US" altLang="ko-KR" dirty="0">
                <a:latin typeface="+mj-ea"/>
                <a:ea typeface="+mj-ea"/>
              </a:rPr>
              <a:t>&amp;</a:t>
            </a:r>
            <a:r>
              <a:rPr lang="en-US" altLang="ko-KR" dirty="0"/>
              <a:t> White Box Testing</a:t>
            </a:r>
            <a:endParaRPr lang="ko-KR" altLang="en-US" dirty="0"/>
          </a:p>
        </p:txBody>
      </p:sp>
      <p:pic>
        <p:nvPicPr>
          <p:cNvPr id="6" name="그림 5"/>
          <p:cNvPicPr>
            <a:picLocks noChangeAspect="1"/>
          </p:cNvPicPr>
          <p:nvPr/>
        </p:nvPicPr>
        <p:blipFill>
          <a:blip r:embed="rId2"/>
          <a:stretch>
            <a:fillRect/>
          </a:stretch>
        </p:blipFill>
        <p:spPr>
          <a:xfrm>
            <a:off x="3881732" y="2775876"/>
            <a:ext cx="4371975" cy="34956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81732" y="6410428"/>
            <a:ext cx="7861447" cy="246221"/>
          </a:xfrm>
          <a:prstGeom prst="rect">
            <a:avLst/>
          </a:prstGeom>
          <a:noFill/>
        </p:spPr>
        <p:txBody>
          <a:bodyPr wrap="none" rtlCol="0">
            <a:spAutoFit/>
          </a:bodyPr>
          <a:lstStyle/>
          <a:p>
            <a:r>
              <a:rPr lang="en-US" altLang="ko-KR" sz="1000" i="1" dirty="0"/>
              <a:t>Source : http://m.softwaretestinggenius.com/?page=details&amp;url=white-box-unit-testing-a-bottom-up-approach-of-software-testing</a:t>
            </a:r>
            <a:endParaRPr lang="ko-KR" altLang="en-US" sz="1000" i="1" dirty="0"/>
          </a:p>
        </p:txBody>
      </p:sp>
    </p:spTree>
    <p:extLst>
      <p:ext uri="{BB962C8B-B14F-4D97-AF65-F5344CB8AC3E}">
        <p14:creationId xmlns:p14="http://schemas.microsoft.com/office/powerpoint/2010/main" val="134997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985485" y="2744644"/>
            <a:ext cx="8458200" cy="2524125"/>
          </a:xfrm>
          <a:prstGeom prst="rect">
            <a:avLst/>
          </a:prstGeom>
          <a:ln>
            <a:noFill/>
          </a:ln>
          <a:effectLst>
            <a:outerShdw blurRad="292100" dist="139700" dir="2700000" algn="tl" rotWithShape="0">
              <a:srgbClr val="333333">
                <a:alpha val="65000"/>
              </a:srgbClr>
            </a:outerShdw>
          </a:effectLst>
        </p:spPr>
      </p:pic>
      <p:grpSp>
        <p:nvGrpSpPr>
          <p:cNvPr id="7" name="그룹 6"/>
          <p:cNvGrpSpPr/>
          <p:nvPr/>
        </p:nvGrpSpPr>
        <p:grpSpPr>
          <a:xfrm>
            <a:off x="1687398" y="3337088"/>
            <a:ext cx="6570482" cy="1120344"/>
            <a:chOff x="1687398" y="3337088"/>
            <a:chExt cx="6570482" cy="1120344"/>
          </a:xfrm>
        </p:grpSpPr>
        <p:sp>
          <p:nvSpPr>
            <p:cNvPr id="5" name="직사각형 4"/>
            <p:cNvSpPr/>
            <p:nvPr/>
          </p:nvSpPr>
          <p:spPr>
            <a:xfrm>
              <a:off x="1687398" y="3337088"/>
              <a:ext cx="6570482"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59776" y="4193482"/>
              <a:ext cx="688157"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8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pPr>
              <a:lnSpc>
                <a:spcPct val="150000"/>
              </a:lnSpc>
            </a:pPr>
            <a:r>
              <a:rPr lang="en-US" altLang="ko-KR" dirty="0" err="1"/>
              <a:t>userid</a:t>
            </a:r>
            <a:r>
              <a:rPr lang="ko-KR" altLang="en-US" dirty="0"/>
              <a:t>에 대한 </a:t>
            </a:r>
            <a:r>
              <a:rPr lang="ko-KR" altLang="en-US" dirty="0" err="1"/>
              <a:t>입력값</a:t>
            </a:r>
            <a:r>
              <a:rPr lang="ko-KR" altLang="en-US" dirty="0"/>
              <a:t> 검증이 없음</a:t>
            </a:r>
            <a:br>
              <a:rPr lang="en-US" altLang="ko-KR" dirty="0"/>
            </a:br>
            <a:r>
              <a:rPr lang="en-US" altLang="ko-KR" dirty="0"/>
              <a:t>String query = "SELECT * FROM </a:t>
            </a:r>
            <a:r>
              <a:rPr lang="en-US" altLang="ko-KR" dirty="0" err="1"/>
              <a:t>user_data</a:t>
            </a:r>
            <a:r>
              <a:rPr lang="en-US" altLang="ko-KR" dirty="0"/>
              <a:t> WHERE </a:t>
            </a:r>
            <a:r>
              <a:rPr lang="en-US" altLang="ko-KR" dirty="0" err="1"/>
              <a:t>userid</a:t>
            </a:r>
            <a:r>
              <a:rPr lang="en-US" altLang="ko-KR" dirty="0"/>
              <a:t> = " + </a:t>
            </a:r>
            <a:r>
              <a:rPr lang="en-US" altLang="ko-KR" dirty="0" err="1"/>
              <a:t>accountName</a:t>
            </a:r>
            <a:r>
              <a:rPr lang="en-US" altLang="ko-KR" dirty="0"/>
              <a:t>;</a:t>
            </a:r>
          </a:p>
          <a:p>
            <a:pPr>
              <a:lnSpc>
                <a:spcPct val="150000"/>
              </a:lnSpc>
            </a:pPr>
            <a:r>
              <a:rPr lang="ko-KR" altLang="en-US" dirty="0"/>
              <a:t>만약</a:t>
            </a:r>
            <a:r>
              <a:rPr lang="en-US" altLang="ko-KR" dirty="0"/>
              <a:t>, SQL Injection </a:t>
            </a:r>
            <a:r>
              <a:rPr lang="ko-KR" altLang="en-US" dirty="0"/>
              <a:t>공격이 있다면</a:t>
            </a:r>
            <a:r>
              <a:rPr lang="en-US" altLang="ko-KR" dirty="0"/>
              <a:t>?</a:t>
            </a:r>
            <a:br>
              <a:rPr lang="en-US" altLang="ko-KR" dirty="0"/>
            </a:br>
            <a:r>
              <a:rPr lang="en-US" altLang="ko-KR" dirty="0"/>
              <a:t>SELECT * FROM </a:t>
            </a:r>
            <a:r>
              <a:rPr lang="en-US" altLang="ko-KR" dirty="0" err="1"/>
              <a:t>user_data</a:t>
            </a:r>
            <a:r>
              <a:rPr lang="en-US" altLang="ko-KR" dirty="0"/>
              <a:t> WHERE </a:t>
            </a:r>
            <a:r>
              <a:rPr lang="en-US" altLang="ko-KR" dirty="0" err="1"/>
              <a:t>userid</a:t>
            </a:r>
            <a:r>
              <a:rPr lang="en-US" altLang="ko-KR" dirty="0"/>
              <a:t> = </a:t>
            </a:r>
            <a:r>
              <a:rPr lang="en-US" altLang="ko-KR" b="1" dirty="0">
                <a:solidFill>
                  <a:srgbClr val="FF0000"/>
                </a:solidFill>
              </a:rPr>
              <a:t>‘’ or ‘’=‘’</a:t>
            </a:r>
            <a:endParaRPr lang="ko-KR" altLang="en-US" b="1" dirty="0">
              <a:solidFill>
                <a:srgbClr val="FF0000"/>
              </a:solidFill>
            </a:endParaRPr>
          </a:p>
        </p:txBody>
      </p:sp>
    </p:spTree>
    <p:extLst>
      <p:ext uri="{BB962C8B-B14F-4D97-AF65-F5344CB8AC3E}">
        <p14:creationId xmlns:p14="http://schemas.microsoft.com/office/powerpoint/2010/main" val="2585281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br>
              <a:rPr lang="en-US" altLang="ko-KR" dirty="0"/>
            </a:br>
            <a:r>
              <a:rPr lang="en-US" altLang="ko-KR" dirty="0"/>
              <a:t>Protected void </a:t>
            </a:r>
            <a:r>
              <a:rPr lang="en-US" altLang="ko-KR" dirty="0" err="1"/>
              <a:t>myFunc</a:t>
            </a:r>
            <a:r>
              <a:rPr lang="en-US" altLang="ko-KR" dirty="0"/>
              <a:t>(</a:t>
            </a:r>
            <a:r>
              <a:rPr lang="en-US" altLang="ko-KR" dirty="0" err="1"/>
              <a:t>HTTPServletRequest</a:t>
            </a:r>
            <a:r>
              <a:rPr lang="en-US" altLang="ko-KR" dirty="0"/>
              <a:t> request){</a:t>
            </a:r>
            <a:br>
              <a:rPr lang="en-US" altLang="ko-KR" dirty="0"/>
            </a:br>
            <a:r>
              <a:rPr lang="en-US" altLang="ko-KR" dirty="0"/>
              <a:t>		String title = </a:t>
            </a:r>
            <a:r>
              <a:rPr lang="en-US" altLang="ko-KR" dirty="0" err="1"/>
              <a:t>HtmlEncode.encode</a:t>
            </a:r>
            <a:r>
              <a:rPr lang="en-US" altLang="ko-KR" dirty="0"/>
              <a:t>(</a:t>
            </a:r>
            <a:r>
              <a:rPr lang="en-US" altLang="ko-KR" dirty="0" err="1"/>
              <a:t>request.getParameter</a:t>
            </a:r>
            <a:r>
              <a:rPr lang="en-US" altLang="ko-KR" dirty="0"/>
              <a:t>(TITLE));</a:t>
            </a:r>
            <a:br>
              <a:rPr lang="en-US" altLang="ko-KR" dirty="0"/>
            </a:br>
            <a:r>
              <a:rPr lang="en-US" altLang="ko-KR" dirty="0"/>
              <a:t>		</a:t>
            </a:r>
            <a:br>
              <a:rPr lang="en-US" altLang="ko-KR" dirty="0"/>
            </a:br>
            <a:r>
              <a:rPr lang="en-US" altLang="ko-KR" dirty="0"/>
              <a:t>		</a:t>
            </a:r>
            <a:r>
              <a:rPr lang="en-US" altLang="ko-KR" dirty="0" err="1"/>
              <a:t>statement.setString</a:t>
            </a:r>
            <a:r>
              <a:rPr lang="en-US" altLang="ko-KR" dirty="0"/>
              <a:t>(2, title);</a:t>
            </a:r>
            <a:br>
              <a:rPr lang="en-US" altLang="ko-KR" dirty="0"/>
            </a:br>
            <a:r>
              <a:rPr lang="en-US" altLang="ko-KR" dirty="0"/>
              <a:t>}</a:t>
            </a:r>
            <a:endParaRPr lang="ko-KR" altLang="en-US" dirty="0"/>
          </a:p>
        </p:txBody>
      </p:sp>
    </p:spTree>
    <p:extLst>
      <p:ext uri="{BB962C8B-B14F-4D97-AF65-F5344CB8AC3E}">
        <p14:creationId xmlns:p14="http://schemas.microsoft.com/office/powerpoint/2010/main" val="20108153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기타사항</a:t>
            </a:r>
          </a:p>
        </p:txBody>
      </p:sp>
      <p:sp>
        <p:nvSpPr>
          <p:cNvPr id="3" name="내용 개체 틀 2"/>
          <p:cNvSpPr>
            <a:spLocks noGrp="1"/>
          </p:cNvSpPr>
          <p:nvPr>
            <p:ph idx="1"/>
          </p:nvPr>
        </p:nvSpPr>
        <p:spPr/>
        <p:txBody>
          <a:bodyPr/>
          <a:lstStyle/>
          <a:p>
            <a:pPr>
              <a:lnSpc>
                <a:spcPct val="150000"/>
              </a:lnSpc>
            </a:pPr>
            <a:r>
              <a:rPr lang="ko-KR" altLang="en-US" dirty="0"/>
              <a:t>세션 처리 및 접근 통제</a:t>
            </a:r>
            <a:br>
              <a:rPr lang="en-US" altLang="ko-KR" dirty="0"/>
            </a:br>
            <a:r>
              <a:rPr lang="ko-KR" altLang="en-US" dirty="0"/>
              <a:t>중요 페이지</a:t>
            </a:r>
            <a:r>
              <a:rPr lang="en-US" altLang="ko-KR" dirty="0"/>
              <a:t>(</a:t>
            </a:r>
            <a:r>
              <a:rPr lang="ko-KR" altLang="en-US" dirty="0"/>
              <a:t>관리자 </a:t>
            </a:r>
            <a:r>
              <a:rPr lang="ko-KR" altLang="en-US" dirty="0" err="1"/>
              <a:t>전용기능</a:t>
            </a:r>
            <a:r>
              <a:rPr lang="en-US" altLang="ko-KR" dirty="0"/>
              <a:t>)</a:t>
            </a:r>
            <a:r>
              <a:rPr lang="ko-KR" altLang="en-US" dirty="0"/>
              <a:t>에 접근 유효성 검증</a:t>
            </a:r>
            <a:r>
              <a:rPr lang="en-US" altLang="ko-KR" dirty="0"/>
              <a:t>(</a:t>
            </a:r>
            <a:r>
              <a:rPr lang="ko-KR" altLang="en-US" dirty="0" err="1"/>
              <a:t>세션확인</a:t>
            </a:r>
            <a:r>
              <a:rPr lang="en-US" altLang="ko-KR" dirty="0"/>
              <a:t>)</a:t>
            </a:r>
            <a:br>
              <a:rPr lang="en-US" altLang="ko-KR" dirty="0"/>
            </a:br>
            <a:r>
              <a:rPr lang="ko-KR" altLang="en-US" dirty="0"/>
              <a:t>해커는 </a:t>
            </a:r>
            <a:r>
              <a:rPr lang="en-US" altLang="ko-KR" dirty="0"/>
              <a:t>URL</a:t>
            </a:r>
            <a:r>
              <a:rPr lang="ko-KR" altLang="en-US" dirty="0"/>
              <a:t> 변수 조작 또는 </a:t>
            </a:r>
            <a:r>
              <a:rPr lang="en-US" altLang="ko-KR" dirty="0"/>
              <a:t>XSS</a:t>
            </a:r>
            <a:r>
              <a:rPr lang="ko-KR" altLang="en-US" dirty="0"/>
              <a:t>로 탈취한 타 사용자의 </a:t>
            </a:r>
            <a:r>
              <a:rPr lang="ko-KR" altLang="en-US" dirty="0" err="1"/>
              <a:t>쿠키정보를</a:t>
            </a:r>
            <a:r>
              <a:rPr lang="ko-KR" altLang="en-US" dirty="0"/>
              <a:t> 이용하여</a:t>
            </a:r>
            <a:br>
              <a:rPr lang="en-US" altLang="ko-KR" dirty="0"/>
            </a:br>
            <a:r>
              <a:rPr lang="ko-KR" altLang="en-US" dirty="0"/>
              <a:t>악의적 접근이 가능하기 때문에 </a:t>
            </a:r>
            <a:r>
              <a:rPr lang="en-US" altLang="ko-KR" dirty="0"/>
              <a:t>Server-Side</a:t>
            </a:r>
            <a:r>
              <a:rPr lang="ko-KR" altLang="en-US" dirty="0"/>
              <a:t>에서 세션 검증이 필요함</a:t>
            </a:r>
            <a:endParaRPr lang="en-US" altLang="ko-KR" dirty="0"/>
          </a:p>
          <a:p>
            <a:pPr>
              <a:lnSpc>
                <a:spcPct val="150000"/>
              </a:lnSpc>
            </a:pPr>
            <a:r>
              <a:rPr lang="ko-KR" altLang="en-US" dirty="0"/>
              <a:t>중요정보 암호화</a:t>
            </a:r>
            <a:r>
              <a:rPr lang="en-US" altLang="ko-KR" dirty="0"/>
              <a:t> </a:t>
            </a:r>
            <a:r>
              <a:rPr lang="ko-KR" altLang="en-US" dirty="0"/>
              <a:t>및 </a:t>
            </a:r>
            <a:r>
              <a:rPr lang="en-US" altLang="ko-KR" dirty="0"/>
              <a:t>HTTPS </a:t>
            </a:r>
            <a:r>
              <a:rPr lang="ko-KR" altLang="en-US" dirty="0"/>
              <a:t>통신</a:t>
            </a:r>
            <a:endParaRPr lang="en-US" altLang="ko-KR" dirty="0"/>
          </a:p>
          <a:p>
            <a:pPr>
              <a:lnSpc>
                <a:spcPct val="150000"/>
              </a:lnSpc>
            </a:pPr>
            <a:r>
              <a:rPr lang="ko-KR" altLang="en-US" dirty="0"/>
              <a:t>소스코드내 계정정보 등 중요정보 기입 금지</a:t>
            </a:r>
          </a:p>
        </p:txBody>
      </p:sp>
    </p:spTree>
    <p:extLst>
      <p:ext uri="{BB962C8B-B14F-4D97-AF65-F5344CB8AC3E}">
        <p14:creationId xmlns:p14="http://schemas.microsoft.com/office/powerpoint/2010/main" val="52465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err="1"/>
              <a:t>arp</a:t>
            </a:r>
            <a:r>
              <a:rPr lang="en-US" altLang="ko-KR" dirty="0"/>
              <a:t> -a</a:t>
            </a:r>
            <a:endParaRPr lang="ko-KR" altLang="en-US" dirty="0"/>
          </a:p>
        </p:txBody>
      </p:sp>
      <p:pic>
        <p:nvPicPr>
          <p:cNvPr id="5" name="그림 4"/>
          <p:cNvPicPr>
            <a:picLocks noChangeAspect="1"/>
          </p:cNvPicPr>
          <p:nvPr/>
        </p:nvPicPr>
        <p:blipFill>
          <a:blip r:embed="rId2"/>
          <a:stretch>
            <a:fillRect/>
          </a:stretch>
        </p:blipFill>
        <p:spPr>
          <a:xfrm>
            <a:off x="2093093" y="2160589"/>
            <a:ext cx="3895725" cy="45243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28366" y="6315632"/>
            <a:ext cx="3996672" cy="369332"/>
          </a:xfrm>
          <a:prstGeom prst="rect">
            <a:avLst/>
          </a:prstGeom>
          <a:noFill/>
        </p:spPr>
        <p:txBody>
          <a:bodyPr wrap="none" rtlCol="0">
            <a:spAutoFit/>
          </a:bodyPr>
          <a:lstStyle/>
          <a:p>
            <a:r>
              <a:rPr lang="en-US" altLang="ko-KR" dirty="0"/>
              <a:t>&gt; MAC(Media Access Control) </a:t>
            </a:r>
            <a:r>
              <a:rPr lang="ko-KR" altLang="en-US" dirty="0"/>
              <a:t>주소란</a:t>
            </a:r>
            <a:r>
              <a:rPr lang="en-US" altLang="ko-KR" dirty="0"/>
              <a:t>?</a:t>
            </a:r>
            <a:endParaRPr lang="ko-KR" altLang="en-US" dirty="0"/>
          </a:p>
        </p:txBody>
      </p:sp>
    </p:spTree>
    <p:extLst>
      <p:ext uri="{BB962C8B-B14F-4D97-AF65-F5344CB8AC3E}">
        <p14:creationId xmlns:p14="http://schemas.microsoft.com/office/powerpoint/2010/main" val="2861791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소스코드 취약점 분석 도구</a:t>
            </a:r>
            <a:br>
              <a:rPr lang="en-US" altLang="ko-KR" dirty="0"/>
            </a:br>
            <a:r>
              <a:rPr lang="en-US" altLang="ko-KR" dirty="0" err="1"/>
              <a:t>CodeRay</a:t>
            </a:r>
            <a:r>
              <a:rPr lang="en-US" altLang="ko-KR" dirty="0"/>
              <a:t> [TBD]</a:t>
            </a:r>
            <a:endParaRPr lang="ko-KR" altLang="en-US" dirty="0"/>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968471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분석 도구</a:t>
            </a:r>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1845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웹 브라우저 개발자 도구</a:t>
            </a:r>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677334" y="1640951"/>
            <a:ext cx="9562065" cy="481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132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실행</a:t>
            </a:r>
            <a:br>
              <a:rPr lang="en-US" altLang="ko-KR" dirty="0"/>
            </a:br>
            <a:r>
              <a:rPr lang="ko-KR" altLang="en-US" dirty="0"/>
              <a:t>한글 지원을 위한 환경설정 필요</a:t>
            </a:r>
            <a:r>
              <a:rPr lang="en-US" altLang="ko-KR" dirty="0"/>
              <a:t>(User Options -&gt; Display)</a:t>
            </a:r>
          </a:p>
          <a:p>
            <a:pPr>
              <a:lnSpc>
                <a:spcPct val="150000"/>
              </a:lnSpc>
            </a:pPr>
            <a:r>
              <a:rPr lang="ko-KR" altLang="en-US" dirty="0"/>
              <a:t>프록시 기능 </a:t>
            </a:r>
            <a:r>
              <a:rPr lang="en-US" altLang="ko-KR" dirty="0"/>
              <a:t>On/Off</a:t>
            </a:r>
            <a:br>
              <a:rPr lang="en-US" altLang="ko-KR" dirty="0"/>
            </a:br>
            <a:r>
              <a:rPr lang="en-US" altLang="ko-KR" dirty="0"/>
              <a:t>On : Request </a:t>
            </a:r>
            <a:r>
              <a:rPr lang="ko-KR" altLang="en-US" dirty="0"/>
              <a:t>단위로 </a:t>
            </a:r>
            <a:r>
              <a:rPr lang="ko-KR" altLang="en-US" dirty="0" err="1"/>
              <a:t>관찰시</a:t>
            </a:r>
            <a:endParaRPr lang="en-US" altLang="ko-KR" dirty="0"/>
          </a:p>
          <a:p>
            <a:pPr>
              <a:lnSpc>
                <a:spcPct val="150000"/>
              </a:lnSpc>
            </a:pPr>
            <a:r>
              <a:rPr lang="ko-KR" altLang="en-US" dirty="0"/>
              <a:t>웹 사이트 탐색 </a:t>
            </a:r>
            <a:r>
              <a:rPr lang="en-US" altLang="ko-KR" dirty="0"/>
              <a:t>: </a:t>
            </a:r>
            <a:r>
              <a:rPr lang="en-US" altLang="ko-KR" dirty="0" err="1"/>
              <a:t>Traget</a:t>
            </a:r>
            <a:r>
              <a:rPr lang="en-US" altLang="ko-KR" dirty="0"/>
              <a:t> </a:t>
            </a:r>
            <a:r>
              <a:rPr lang="ko-KR" altLang="en-US" dirty="0"/>
              <a:t>탭 확인</a:t>
            </a:r>
            <a:endParaRPr lang="en-US" altLang="ko-KR" dirty="0"/>
          </a:p>
          <a:p>
            <a:pPr>
              <a:lnSpc>
                <a:spcPct val="150000"/>
              </a:lnSpc>
            </a:pPr>
            <a:r>
              <a:rPr lang="ko-KR" altLang="en-US" dirty="0"/>
              <a:t>웹 사이트 </a:t>
            </a:r>
            <a:r>
              <a:rPr lang="en-US" altLang="ko-KR" dirty="0"/>
              <a:t>Request/</a:t>
            </a:r>
            <a:r>
              <a:rPr lang="en-US" altLang="ko-KR" dirty="0" err="1"/>
              <a:t>Respone</a:t>
            </a:r>
            <a:r>
              <a:rPr lang="en-US" altLang="ko-KR" dirty="0"/>
              <a:t>  </a:t>
            </a:r>
            <a:r>
              <a:rPr lang="ko-KR" altLang="en-US" dirty="0"/>
              <a:t>확인</a:t>
            </a:r>
            <a:endParaRPr lang="en-US" altLang="ko-KR" dirty="0"/>
          </a:p>
          <a:p>
            <a:pPr>
              <a:lnSpc>
                <a:spcPct val="150000"/>
              </a:lnSpc>
            </a:pPr>
            <a:r>
              <a:rPr lang="en-US" altLang="ko-KR" dirty="0"/>
              <a:t>Spider  </a:t>
            </a:r>
            <a:r>
              <a:rPr lang="ko-KR" altLang="en-US" dirty="0"/>
              <a:t>기능사용으로 웹 사이트 구조 탐색</a:t>
            </a:r>
          </a:p>
        </p:txBody>
      </p:sp>
    </p:spTree>
    <p:extLst>
      <p:ext uri="{BB962C8B-B14F-4D97-AF65-F5344CB8AC3E}">
        <p14:creationId xmlns:p14="http://schemas.microsoft.com/office/powerpoint/2010/main" val="3555787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err="1"/>
              <a:t>주가정보</a:t>
            </a:r>
            <a:r>
              <a:rPr lang="ko-KR" altLang="en-US" dirty="0"/>
              <a:t> 데이터 조회</a:t>
            </a:r>
          </a:p>
        </p:txBody>
      </p:sp>
      <p:pic>
        <p:nvPicPr>
          <p:cNvPr id="4" name="그림 3"/>
          <p:cNvPicPr>
            <a:picLocks noChangeAspect="1"/>
          </p:cNvPicPr>
          <p:nvPr/>
        </p:nvPicPr>
        <p:blipFill>
          <a:blip r:embed="rId2"/>
          <a:stretch>
            <a:fillRect/>
          </a:stretch>
        </p:blipFill>
        <p:spPr>
          <a:xfrm>
            <a:off x="781029" y="2660931"/>
            <a:ext cx="8086284" cy="361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41756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#2</a:t>
            </a:r>
            <a:endParaRPr lang="ko-KR" altLang="en-US" dirty="0"/>
          </a:p>
        </p:txBody>
      </p:sp>
      <p:sp>
        <p:nvSpPr>
          <p:cNvPr id="3" name="내용 개체 틀 2"/>
          <p:cNvSpPr>
            <a:spLocks noGrp="1"/>
          </p:cNvSpPr>
          <p:nvPr>
            <p:ph idx="1"/>
          </p:nvPr>
        </p:nvSpPr>
        <p:spPr/>
        <p:txBody>
          <a:bodyPr/>
          <a:lstStyle/>
          <a:p>
            <a:r>
              <a:rPr lang="en-US" altLang="ko-KR" dirty="0"/>
              <a:t>Repeater </a:t>
            </a:r>
            <a:r>
              <a:rPr lang="ko-KR" altLang="en-US" dirty="0"/>
              <a:t>기능으로 </a:t>
            </a:r>
            <a:r>
              <a:rPr lang="ko-KR" altLang="en-US" dirty="0" err="1"/>
              <a:t>파라미터</a:t>
            </a:r>
            <a:r>
              <a:rPr lang="ko-KR" altLang="en-US" dirty="0"/>
              <a:t> 정보 확인 및 수정</a:t>
            </a:r>
          </a:p>
        </p:txBody>
      </p:sp>
      <p:pic>
        <p:nvPicPr>
          <p:cNvPr id="5" name="그림 4"/>
          <p:cNvPicPr>
            <a:picLocks noChangeAspect="1"/>
          </p:cNvPicPr>
          <p:nvPr/>
        </p:nvPicPr>
        <p:blipFill>
          <a:blip r:embed="rId3"/>
          <a:stretch>
            <a:fillRect/>
          </a:stretch>
        </p:blipFill>
        <p:spPr>
          <a:xfrm>
            <a:off x="989019" y="2661149"/>
            <a:ext cx="4299418" cy="3875799"/>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4"/>
          <a:stretch>
            <a:fillRect/>
          </a:stretch>
        </p:blipFill>
        <p:spPr>
          <a:xfrm>
            <a:off x="6096000" y="2661149"/>
            <a:ext cx="5390739" cy="3803175"/>
          </a:xfrm>
          <a:prstGeom prst="rect">
            <a:avLst/>
          </a:prstGeom>
          <a:ln>
            <a:noFill/>
          </a:ln>
          <a:effectLst>
            <a:outerShdw blurRad="292100" dist="139700" dir="2700000" algn="tl" rotWithShape="0">
              <a:srgbClr val="333333">
                <a:alpha val="65000"/>
              </a:srgbClr>
            </a:outerShdw>
          </a:effectLst>
        </p:spPr>
      </p:pic>
      <p:sp>
        <p:nvSpPr>
          <p:cNvPr id="7" name="오른쪽 화살표 6"/>
          <p:cNvSpPr/>
          <p:nvPr/>
        </p:nvSpPr>
        <p:spPr>
          <a:xfrm>
            <a:off x="5334000" y="4077255"/>
            <a:ext cx="716437" cy="970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39556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#3</a:t>
            </a:r>
            <a:br>
              <a:rPr lang="en-US" altLang="ko-KR" dirty="0"/>
            </a:br>
            <a:endParaRPr lang="ko-KR" altLang="en-US" dirty="0"/>
          </a:p>
        </p:txBody>
      </p:sp>
      <p:sp>
        <p:nvSpPr>
          <p:cNvPr id="3" name="내용 개체 틀 2"/>
          <p:cNvSpPr>
            <a:spLocks noGrp="1"/>
          </p:cNvSpPr>
          <p:nvPr>
            <p:ph idx="1"/>
          </p:nvPr>
        </p:nvSpPr>
        <p:spPr>
          <a:xfrm>
            <a:off x="677334" y="1488613"/>
            <a:ext cx="8596668" cy="4865053"/>
          </a:xfrm>
        </p:spPr>
        <p:txBody>
          <a:bodyPr>
            <a:normAutofit fontScale="85000" lnSpcReduction="20000"/>
          </a:bodyPr>
          <a:lstStyle/>
          <a:p>
            <a:pPr>
              <a:lnSpc>
                <a:spcPct val="150000"/>
              </a:lnSpc>
            </a:pPr>
            <a:r>
              <a:rPr lang="en-US" altLang="ko-KR" dirty="0"/>
              <a:t>Spider </a:t>
            </a:r>
            <a:br>
              <a:rPr lang="en-US" altLang="ko-KR" dirty="0"/>
            </a:br>
            <a:r>
              <a:rPr lang="ko-KR" altLang="en-US" dirty="0"/>
              <a:t>해당 사이트에 연결된 페이지</a:t>
            </a:r>
            <a:r>
              <a:rPr lang="en-US" altLang="ko-KR" dirty="0"/>
              <a:t>(</a:t>
            </a:r>
            <a:r>
              <a:rPr lang="ko-KR" altLang="en-US" dirty="0"/>
              <a:t>링크</a:t>
            </a:r>
            <a:r>
              <a:rPr lang="en-US" altLang="ko-KR" dirty="0"/>
              <a:t>)</a:t>
            </a:r>
            <a:r>
              <a:rPr lang="ko-KR" altLang="en-US" dirty="0"/>
              <a:t>까지 자동으로 접속하는 기능이나</a:t>
            </a:r>
            <a:r>
              <a:rPr lang="en-US" altLang="ko-KR" dirty="0"/>
              <a:t>,</a:t>
            </a:r>
            <a:br>
              <a:rPr lang="en-US" altLang="ko-KR" dirty="0"/>
            </a:br>
            <a:r>
              <a:rPr lang="ko-KR" altLang="en-US" dirty="0"/>
              <a:t>자칫 해당 사이트에서 해킹 </a:t>
            </a:r>
            <a:r>
              <a:rPr lang="ko-KR" altLang="en-US" dirty="0" err="1"/>
              <a:t>시도으로</a:t>
            </a:r>
            <a:r>
              <a:rPr lang="ko-KR" altLang="en-US" dirty="0"/>
              <a:t> 오인할 수 있어 주의가 필요함</a:t>
            </a: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r>
              <a:rPr lang="en-US" altLang="ko-KR" dirty="0"/>
              <a:t>Spider </a:t>
            </a:r>
            <a:r>
              <a:rPr lang="ko-KR" altLang="en-US" dirty="0" err="1"/>
              <a:t>실행시</a:t>
            </a:r>
            <a:r>
              <a:rPr lang="ko-KR" altLang="en-US" dirty="0"/>
              <a:t> 짧은 시간에 대량의 </a:t>
            </a:r>
            <a:r>
              <a:rPr lang="ko-KR" altLang="en-US" dirty="0" err="1"/>
              <a:t>요청접속이</a:t>
            </a:r>
            <a:r>
              <a:rPr lang="ko-KR" altLang="en-US" dirty="0"/>
              <a:t> 실행됨</a:t>
            </a:r>
            <a:br>
              <a:rPr lang="en-US" altLang="ko-KR" dirty="0"/>
            </a:br>
            <a:r>
              <a:rPr lang="en-US" altLang="ko-KR" dirty="0"/>
              <a:t>Spider</a:t>
            </a:r>
            <a:r>
              <a:rPr lang="ko-KR" altLang="en-US" dirty="0"/>
              <a:t>탭에서 중지 가능</a:t>
            </a:r>
          </a:p>
        </p:txBody>
      </p:sp>
      <p:grpSp>
        <p:nvGrpSpPr>
          <p:cNvPr id="10" name="그룹 9"/>
          <p:cNvGrpSpPr/>
          <p:nvPr/>
        </p:nvGrpSpPr>
        <p:grpSpPr>
          <a:xfrm>
            <a:off x="1083905" y="2568736"/>
            <a:ext cx="10936516" cy="2704806"/>
            <a:chOff x="980208" y="2450969"/>
            <a:chExt cx="10936516" cy="2704806"/>
          </a:xfrm>
        </p:grpSpPr>
        <p:pic>
          <p:nvPicPr>
            <p:cNvPr id="4" name="그림 3"/>
            <p:cNvPicPr>
              <a:picLocks noChangeAspect="1"/>
            </p:cNvPicPr>
            <p:nvPr/>
          </p:nvPicPr>
          <p:blipFill>
            <a:blip r:embed="rId2"/>
            <a:stretch>
              <a:fillRect/>
            </a:stretch>
          </p:blipFill>
          <p:spPr>
            <a:xfrm>
              <a:off x="980208" y="2450969"/>
              <a:ext cx="3195643" cy="2653184"/>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4410888" y="2450969"/>
              <a:ext cx="7505836" cy="2704806"/>
            </a:xfrm>
            <a:prstGeom prst="rect">
              <a:avLst/>
            </a:prstGeom>
            <a:ln>
              <a:noFill/>
            </a:ln>
            <a:effectLst>
              <a:outerShdw blurRad="292100" dist="139700" dir="2700000" algn="tl" rotWithShape="0">
                <a:srgbClr val="333333">
                  <a:alpha val="65000"/>
                </a:srgbClr>
              </a:outerShdw>
            </a:effectLst>
          </p:spPr>
        </p:pic>
        <p:sp>
          <p:nvSpPr>
            <p:cNvPr id="6" name="아래쪽 화살표 5"/>
            <p:cNvSpPr/>
            <p:nvPr/>
          </p:nvSpPr>
          <p:spPr>
            <a:xfrm>
              <a:off x="11314652" y="2599441"/>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749027" y="2724346"/>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p:cNvPicPr>
            <a:picLocks noChangeAspect="1"/>
          </p:cNvPicPr>
          <p:nvPr/>
        </p:nvPicPr>
        <p:blipFill>
          <a:blip r:embed="rId4"/>
          <a:stretch>
            <a:fillRect/>
          </a:stretch>
        </p:blipFill>
        <p:spPr>
          <a:xfrm>
            <a:off x="5824537" y="5505254"/>
            <a:ext cx="1610052" cy="1260526"/>
          </a:xfrm>
          <a:prstGeom prst="rect">
            <a:avLst/>
          </a:prstGeom>
          <a:ln>
            <a:noFill/>
          </a:ln>
          <a:effectLst>
            <a:outerShdw blurRad="292100" dist="139700" dir="2700000" algn="tl" rotWithShape="0">
              <a:srgbClr val="333333">
                <a:alpha val="65000"/>
              </a:srgbClr>
            </a:outerShdw>
          </a:effectLst>
        </p:spPr>
      </p:pic>
      <p:sp>
        <p:nvSpPr>
          <p:cNvPr id="11" name="오른쪽 화살표 10"/>
          <p:cNvSpPr/>
          <p:nvPr/>
        </p:nvSpPr>
        <p:spPr>
          <a:xfrm>
            <a:off x="3327662" y="5957740"/>
            <a:ext cx="2403835" cy="5467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1866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#4</a:t>
            </a:r>
            <a:endParaRPr lang="ko-KR" altLang="en-US" dirty="0"/>
          </a:p>
        </p:txBody>
      </p:sp>
      <p:sp>
        <p:nvSpPr>
          <p:cNvPr id="3" name="내용 개체 틀 2"/>
          <p:cNvSpPr>
            <a:spLocks noGrp="1"/>
          </p:cNvSpPr>
          <p:nvPr>
            <p:ph idx="1"/>
          </p:nvPr>
        </p:nvSpPr>
        <p:spPr>
          <a:xfrm>
            <a:off x="677334" y="1387591"/>
            <a:ext cx="8596668" cy="3880773"/>
          </a:xfrm>
        </p:spPr>
        <p:txBody>
          <a:bodyPr/>
          <a:lstStyle/>
          <a:p>
            <a:pPr>
              <a:lnSpc>
                <a:spcPct val="150000"/>
              </a:lnSpc>
            </a:pPr>
            <a:r>
              <a:rPr lang="en-US" altLang="ko-KR" dirty="0"/>
              <a:t>Intruder </a:t>
            </a:r>
            <a:r>
              <a:rPr lang="ko-KR" altLang="en-US" dirty="0"/>
              <a:t>기능</a:t>
            </a:r>
            <a:br>
              <a:rPr lang="en-US" altLang="ko-KR" dirty="0"/>
            </a:br>
            <a:r>
              <a:rPr lang="ko-KR" altLang="en-US" dirty="0"/>
              <a:t>웹 페이지에 전달되는 </a:t>
            </a:r>
            <a:r>
              <a:rPr lang="ko-KR" altLang="en-US" dirty="0" err="1"/>
              <a:t>파라미터를</a:t>
            </a:r>
            <a:r>
              <a:rPr lang="ko-KR" altLang="en-US" dirty="0"/>
              <a:t> 자동 생성하여 전달하는 기능</a:t>
            </a:r>
            <a:endParaRPr lang="en-US" altLang="ko-KR" dirty="0"/>
          </a:p>
          <a:p>
            <a:pPr>
              <a:lnSpc>
                <a:spcPct val="150000"/>
              </a:lnSpc>
            </a:pPr>
            <a:endParaRPr lang="ko-KR" altLang="en-US" dirty="0"/>
          </a:p>
        </p:txBody>
      </p:sp>
      <p:pic>
        <p:nvPicPr>
          <p:cNvPr id="4" name="그림 3"/>
          <p:cNvPicPr>
            <a:picLocks noChangeAspect="1"/>
          </p:cNvPicPr>
          <p:nvPr/>
        </p:nvPicPr>
        <p:blipFill>
          <a:blip r:embed="rId2"/>
          <a:stretch>
            <a:fillRect/>
          </a:stretch>
        </p:blipFill>
        <p:spPr>
          <a:xfrm>
            <a:off x="1582308" y="2366872"/>
            <a:ext cx="7448571" cy="420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821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#5</a:t>
            </a:r>
            <a:endParaRPr lang="ko-KR" altLang="en-US" dirty="0"/>
          </a:p>
        </p:txBody>
      </p:sp>
      <p:sp>
        <p:nvSpPr>
          <p:cNvPr id="3" name="내용 개체 틀 2"/>
          <p:cNvSpPr>
            <a:spLocks noGrp="1"/>
          </p:cNvSpPr>
          <p:nvPr>
            <p:ph idx="1"/>
          </p:nvPr>
        </p:nvSpPr>
        <p:spPr>
          <a:xfrm>
            <a:off x="677334" y="1726956"/>
            <a:ext cx="8596668" cy="3880773"/>
          </a:xfrm>
        </p:spPr>
        <p:txBody>
          <a:bodyPr/>
          <a:lstStyle/>
          <a:p>
            <a:r>
              <a:rPr lang="en-US" altLang="ko-KR" dirty="0"/>
              <a:t>Intrude &gt; Position </a:t>
            </a:r>
            <a:r>
              <a:rPr lang="ko-KR" altLang="en-US" dirty="0"/>
              <a:t>에서 자동화 대상 변수 확인</a:t>
            </a:r>
          </a:p>
        </p:txBody>
      </p:sp>
      <p:pic>
        <p:nvPicPr>
          <p:cNvPr id="4" name="그림 3"/>
          <p:cNvPicPr>
            <a:picLocks noChangeAspect="1"/>
          </p:cNvPicPr>
          <p:nvPr/>
        </p:nvPicPr>
        <p:blipFill>
          <a:blip r:embed="rId2"/>
          <a:stretch>
            <a:fillRect/>
          </a:stretch>
        </p:blipFill>
        <p:spPr>
          <a:xfrm>
            <a:off x="817333" y="2555010"/>
            <a:ext cx="10845120" cy="41170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54045" y="4244213"/>
            <a:ext cx="2829621" cy="369332"/>
          </a:xfrm>
          <a:prstGeom prst="rect">
            <a:avLst/>
          </a:prstGeom>
          <a:solidFill>
            <a:schemeClr val="accent1">
              <a:lumMod val="40000"/>
              <a:lumOff val="60000"/>
            </a:schemeClr>
          </a:solidFill>
          <a:ln w="19050">
            <a:solidFill>
              <a:schemeClr val="accent1">
                <a:shade val="50000"/>
              </a:schemeClr>
            </a:solidFill>
          </a:ln>
        </p:spPr>
        <p:txBody>
          <a:bodyPr wrap="none" rtlCol="0">
            <a:spAutoFit/>
          </a:bodyPr>
          <a:lstStyle/>
          <a:p>
            <a:r>
              <a:rPr lang="en-US" altLang="ko-KR" dirty="0"/>
              <a:t>$</a:t>
            </a:r>
            <a:r>
              <a:rPr lang="ko-KR" altLang="en-US" dirty="0"/>
              <a:t>변수</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설정</a:t>
            </a:r>
            <a:r>
              <a:rPr lang="en-US" altLang="ko-KR" dirty="0">
                <a:sym typeface="Wingdings" panose="05000000000000000000" pitchFamily="2" charset="2"/>
              </a:rPr>
              <a:t>/</a:t>
            </a:r>
            <a:r>
              <a:rPr lang="ko-KR" altLang="en-US" dirty="0">
                <a:sym typeface="Wingdings" panose="05000000000000000000" pitchFamily="2" charset="2"/>
              </a:rPr>
              <a:t>해제 가능</a:t>
            </a:r>
            <a:endParaRPr lang="ko-KR" altLang="en-US" dirty="0"/>
          </a:p>
        </p:txBody>
      </p:sp>
    </p:spTree>
    <p:extLst>
      <p:ext uri="{BB962C8B-B14F-4D97-AF65-F5344CB8AC3E}">
        <p14:creationId xmlns:p14="http://schemas.microsoft.com/office/powerpoint/2010/main" val="1110191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#6</a:t>
            </a:r>
            <a:endParaRPr lang="ko-KR" altLang="en-US" dirty="0"/>
          </a:p>
        </p:txBody>
      </p:sp>
      <p:sp>
        <p:nvSpPr>
          <p:cNvPr id="3" name="내용 개체 틀 2"/>
          <p:cNvSpPr>
            <a:spLocks noGrp="1"/>
          </p:cNvSpPr>
          <p:nvPr>
            <p:ph idx="1"/>
          </p:nvPr>
        </p:nvSpPr>
        <p:spPr>
          <a:xfrm>
            <a:off x="790455" y="1652565"/>
            <a:ext cx="8596668" cy="3880773"/>
          </a:xfrm>
        </p:spPr>
        <p:txBody>
          <a:bodyPr/>
          <a:lstStyle/>
          <a:p>
            <a:r>
              <a:rPr lang="en-US" altLang="ko-KR" dirty="0"/>
              <a:t>Intruder &gt; Payload </a:t>
            </a:r>
            <a:r>
              <a:rPr lang="ko-KR" altLang="en-US" dirty="0"/>
              <a:t>자동생성 변수 규칙 설정</a:t>
            </a:r>
          </a:p>
        </p:txBody>
      </p:sp>
      <p:pic>
        <p:nvPicPr>
          <p:cNvPr id="5" name="그림 4"/>
          <p:cNvPicPr>
            <a:picLocks noChangeAspect="1"/>
          </p:cNvPicPr>
          <p:nvPr/>
        </p:nvPicPr>
        <p:blipFill>
          <a:blip r:embed="rId2"/>
          <a:stretch>
            <a:fillRect/>
          </a:stretch>
        </p:blipFill>
        <p:spPr>
          <a:xfrm>
            <a:off x="1098713" y="2237442"/>
            <a:ext cx="4821320" cy="4198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468968"/>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3849</TotalTime>
  <Words>4837</Words>
  <Application>Microsoft Office PowerPoint</Application>
  <PresentationFormat>와이드스크린</PresentationFormat>
  <Paragraphs>734</Paragraphs>
  <Slides>127</Slides>
  <Notes>32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127</vt:i4>
      </vt:variant>
    </vt:vector>
  </HeadingPairs>
  <TitlesOfParts>
    <vt:vector size="134" baseType="lpstr">
      <vt:lpstr>HY그래픽M</vt:lpstr>
      <vt:lpstr>맑은 고딕</vt:lpstr>
      <vt:lpstr>Arial</vt:lpstr>
      <vt:lpstr>Trebuchet MS</vt:lpstr>
      <vt:lpstr>Wingdings</vt:lpstr>
      <vt:lpstr>Wingdings 3</vt:lpstr>
      <vt:lpstr>패싯</vt:lpstr>
      <vt:lpstr>정보보안</vt:lpstr>
      <vt:lpstr>why?</vt:lpstr>
      <vt:lpstr>why?</vt:lpstr>
      <vt:lpstr>why?</vt:lpstr>
      <vt:lpstr>why?</vt:lpstr>
      <vt:lpstr>네트워크의 이해</vt:lpstr>
      <vt:lpstr>OSI 7 Layer</vt:lpstr>
      <vt:lpstr>Network Layer</vt:lpstr>
      <vt:lpstr>Network Layer</vt:lpstr>
      <vt:lpstr>Transport Layer</vt:lpstr>
      <vt:lpstr>L2, L4, L7 Switch</vt:lpstr>
      <vt:lpstr>HTTP란?</vt:lpstr>
      <vt:lpstr>HTTP란?</vt:lpstr>
      <vt:lpstr>HTTP란?</vt:lpstr>
      <vt:lpstr>HTTP란?</vt:lpstr>
      <vt:lpstr>HTTP Request &amp; Response 예제</vt:lpstr>
      <vt:lpstr>HTTP Request &amp; Response 예제</vt:lpstr>
      <vt:lpstr>[참고] HTTP 상태 응답코드</vt:lpstr>
      <vt:lpstr>[참고] HTTP Cache Control</vt:lpstr>
      <vt:lpstr>실습환경 구성</vt:lpstr>
      <vt:lpstr>실습도구 설치 Burp Suite (1/2)</vt:lpstr>
      <vt:lpstr>실습도구 설치 Burp Suite (2/2)</vt:lpstr>
      <vt:lpstr>Burp Suite = Proxy 도구</vt:lpstr>
      <vt:lpstr>Burp Suite 설정</vt:lpstr>
      <vt:lpstr>PC 웹브라우저 프록시 설정</vt:lpstr>
      <vt:lpstr>Burp Suite 패킷 캡처</vt:lpstr>
      <vt:lpstr>Burp Suite 종료시…</vt:lpstr>
      <vt:lpstr>웹싸이트 정보 수집</vt:lpstr>
      <vt:lpstr>OWASP 소개</vt:lpstr>
      <vt:lpstr>웹 어플리케이션 취약점 실습환경 구성 (WebGoat)</vt:lpstr>
      <vt:lpstr>WebGoat 실행을 위한 환경구성</vt:lpstr>
      <vt:lpstr>WebGoat 실행</vt:lpstr>
      <vt:lpstr>SQL Injection</vt:lpstr>
      <vt:lpstr>SQL</vt:lpstr>
      <vt:lpstr>SQL 실습 #1</vt:lpstr>
      <vt:lpstr>SQL 실습 #2</vt:lpstr>
      <vt:lpstr>SQL 실습 #3</vt:lpstr>
      <vt:lpstr>SQL 실습 #4</vt:lpstr>
      <vt:lpstr>SQL 실습 #5</vt:lpstr>
      <vt:lpstr>SQL 실습 #6</vt:lpstr>
      <vt:lpstr>SQL Injection 실습 #1</vt:lpstr>
      <vt:lpstr>SQL Injection 실습 #2</vt:lpstr>
      <vt:lpstr>SQL Injection 실습 #3</vt:lpstr>
      <vt:lpstr>SQL Injection 실습 #4</vt:lpstr>
      <vt:lpstr>SQL Injection 실습 #5</vt:lpstr>
      <vt:lpstr>SQL Injection 실습 #6</vt:lpstr>
      <vt:lpstr>SQL Injection 실습 #7</vt:lpstr>
      <vt:lpstr>SQL Injection 실습 #8</vt:lpstr>
      <vt:lpstr>SQL Injection 실습 #9</vt:lpstr>
      <vt:lpstr>SQL Injection 실습 #10</vt:lpstr>
      <vt:lpstr>Wrap Up</vt:lpstr>
      <vt:lpstr>XSS</vt:lpstr>
      <vt:lpstr>XSS 개요</vt:lpstr>
      <vt:lpstr>XSS 개요</vt:lpstr>
      <vt:lpstr>XSS 개요</vt:lpstr>
      <vt:lpstr>웹 어플리케이션 인증</vt:lpstr>
      <vt:lpstr>XSS 예시</vt:lpstr>
      <vt:lpstr>실습 #1</vt:lpstr>
      <vt:lpstr>실습 #2</vt:lpstr>
      <vt:lpstr>실습 #3</vt:lpstr>
      <vt:lpstr>XSS Cheat Sheet</vt:lpstr>
      <vt:lpstr>python httpServer – XSS실습</vt:lpstr>
      <vt:lpstr>python httpServer – XSS실습</vt:lpstr>
      <vt:lpstr>python httpServer – XSS실습</vt:lpstr>
      <vt:lpstr>[참고] DOM Based XSS #1</vt:lpstr>
      <vt:lpstr>[참고] DOM Based XSS #2</vt:lpstr>
      <vt:lpstr>XSS 보호방법</vt:lpstr>
      <vt:lpstr>python httpServer – XSS실습 결과</vt:lpstr>
      <vt:lpstr>networking and security</vt:lpstr>
      <vt:lpstr>gethostbyaddr, gethostbyname</vt:lpstr>
      <vt:lpstr>socket 접속 #1</vt:lpstr>
      <vt:lpstr>socket 접속 #2</vt:lpstr>
      <vt:lpstr>socket 접속 #3</vt:lpstr>
      <vt:lpstr>socket 접속 #4</vt:lpstr>
      <vt:lpstr>socket 접속 #4</vt:lpstr>
      <vt:lpstr>simpleHttp</vt:lpstr>
      <vt:lpstr>capturing packets</vt:lpstr>
      <vt:lpstr>port scan</vt:lpstr>
      <vt:lpstr>HTTP Request and Response</vt:lpstr>
      <vt:lpstr>http header, cookie, body</vt:lpstr>
      <vt:lpstr>parameter passing  (GET)</vt:lpstr>
      <vt:lpstr>parameter passing  (POST x-www-form-urlencoded)</vt:lpstr>
      <vt:lpstr>parameter passing  (POST application/json)</vt:lpstr>
      <vt:lpstr>소스코드의 취약점</vt:lpstr>
      <vt:lpstr>취약점 찾기</vt:lpstr>
      <vt:lpstr>#1. 입력값 검증 취약점</vt:lpstr>
      <vt:lpstr>#1. 입력값 검증 취약점</vt:lpstr>
      <vt:lpstr>#1. 입력값 검증 취약점</vt:lpstr>
      <vt:lpstr>#2. 기타사항</vt:lpstr>
      <vt:lpstr>소스코드 취약점 분석 도구 CodeRay [TBD]</vt:lpstr>
      <vt:lpstr>분석 도구</vt:lpstr>
      <vt:lpstr>웹 브라우저 개발자 도구</vt:lpstr>
      <vt:lpstr>Burp Suite</vt:lpstr>
      <vt:lpstr>기본 실습 #1</vt:lpstr>
      <vt:lpstr>기본 실습 #2</vt:lpstr>
      <vt:lpstr>기본 실습 #3 </vt:lpstr>
      <vt:lpstr>기본 실습 #4</vt:lpstr>
      <vt:lpstr>기본 실습 #5</vt:lpstr>
      <vt:lpstr>기본 실습 #6</vt:lpstr>
      <vt:lpstr>기본 실습 #7</vt:lpstr>
      <vt:lpstr>공인인증서</vt:lpstr>
      <vt:lpstr>대칭키, 비대칭키란?</vt:lpstr>
      <vt:lpstr>PKI(Public Key Infrastructure)</vt:lpstr>
      <vt:lpstr>알아야 할 것</vt:lpstr>
      <vt:lpstr>개인키는 전자서명 공개키는 서명검증</vt:lpstr>
      <vt:lpstr>공인 인증 기관 (Certificate Authority)</vt:lpstr>
      <vt:lpstr>PowerPoint 프레젠테이션</vt:lpstr>
      <vt:lpstr>시큐어 코딩(Secure Coding)</vt:lpstr>
      <vt:lpstr>SQL Injection </vt:lpstr>
      <vt:lpstr>SQL Injection </vt:lpstr>
      <vt:lpstr>SQL Injection </vt:lpstr>
      <vt:lpstr>Cross Site Script </vt:lpstr>
      <vt:lpstr>Cross Site Script </vt:lpstr>
      <vt:lpstr>Cross Site Script </vt:lpstr>
      <vt:lpstr>위험한 형식 파일 업로드 </vt:lpstr>
      <vt:lpstr>위험한 형식 파일 업로드 </vt:lpstr>
      <vt:lpstr>피싱(Phising) URL로 자동 연결</vt:lpstr>
      <vt:lpstr>피싱(Phising) URL로 자동 연결</vt:lpstr>
      <vt:lpstr>피싱(Phising) URL로 자동 연결</vt:lpstr>
      <vt:lpstr>피싱(Phising) URL로 자동 연결</vt:lpstr>
      <vt:lpstr>크로스사이트 요청 위조(CSRF) </vt:lpstr>
      <vt:lpstr>크로스사이트 요청 위조(CSRF) </vt:lpstr>
      <vt:lpstr>디렉토리 경로 조작</vt:lpstr>
      <vt:lpstr>디렉토리 경로 조작</vt:lpstr>
      <vt:lpstr>무결성 검사없는 코드 다운로드</vt:lpstr>
      <vt:lpstr>인증</vt:lpstr>
      <vt:lpstr>TBD : CISA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정보보안</dc:title>
  <dc:creator>hwang justino</dc:creator>
  <cp:lastModifiedBy>황원용</cp:lastModifiedBy>
  <cp:revision>196</cp:revision>
  <dcterms:created xsi:type="dcterms:W3CDTF">2018-01-08T05:57:54Z</dcterms:created>
  <dcterms:modified xsi:type="dcterms:W3CDTF">2018-05-08T10:04:10Z</dcterms:modified>
</cp:coreProperties>
</file>